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2" r:id="rId3"/>
    <p:sldId id="321" r:id="rId4"/>
    <p:sldId id="309" r:id="rId5"/>
    <p:sldId id="320" r:id="rId6"/>
    <p:sldId id="303" r:id="rId7"/>
    <p:sldId id="327" r:id="rId8"/>
    <p:sldId id="330" r:id="rId9"/>
    <p:sldId id="331" r:id="rId10"/>
    <p:sldId id="328" r:id="rId11"/>
    <p:sldId id="329" r:id="rId12"/>
    <p:sldId id="332" r:id="rId13"/>
    <p:sldId id="334" r:id="rId14"/>
    <p:sldId id="333" r:id="rId15"/>
    <p:sldId id="326" r:id="rId16"/>
    <p:sldId id="322" r:id="rId17"/>
    <p:sldId id="323" r:id="rId18"/>
    <p:sldId id="324" r:id="rId19"/>
    <p:sldId id="335" r:id="rId20"/>
    <p:sldId id="336" r:id="rId21"/>
    <p:sldId id="33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133176"/>
    <a:srgbClr val="FFFFFF"/>
    <a:srgbClr val="003C82"/>
    <a:srgbClr val="033C82"/>
    <a:srgbClr val="04B153"/>
    <a:srgbClr val="00B050"/>
    <a:srgbClr val="0092D2"/>
    <a:srgbClr val="25ABE7"/>
    <a:srgbClr val="1AAD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9" autoAdjust="0"/>
    <p:restoredTop sz="76310" autoAdjust="0"/>
  </p:normalViewPr>
  <p:slideViewPr>
    <p:cSldViewPr snapToGrid="0">
      <p:cViewPr varScale="1">
        <p:scale>
          <a:sx n="88" d="100"/>
          <a:sy n="88" d="100"/>
        </p:scale>
        <p:origin x="-1230" y="-102"/>
      </p:cViewPr>
      <p:guideLst>
        <p:guide orient="horz" pos="2160"/>
        <p:guide pos="3840"/>
      </p:guideLst>
    </p:cSldViewPr>
  </p:slideViewPr>
  <p:outlineViewPr>
    <p:cViewPr>
      <p:scale>
        <a:sx n="33" d="100"/>
        <a:sy n="33" d="100"/>
      </p:scale>
      <p:origin x="0" y="-4800"/>
    </p:cViewPr>
  </p:outlineViewPr>
  <p:notesTextViewPr>
    <p:cViewPr>
      <p:scale>
        <a:sx n="3" d="2"/>
        <a:sy n="3" d="2"/>
      </p:scale>
      <p:origin x="0" y="0"/>
    </p:cViewPr>
  </p:notesTextViewPr>
  <p:notesViewPr>
    <p:cSldViewPr snapToGrid="0">
      <p:cViewPr varScale="1">
        <p:scale>
          <a:sx n="87" d="100"/>
          <a:sy n="87" d="100"/>
        </p:scale>
        <p:origin x="304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499312-A4C8-4F59-8878-F0CE3DCCDE9D}" type="datetimeFigureOut">
              <a:rPr lang="fr-FR" smtClean="0"/>
              <a:pPr/>
              <a:t>19/12/2017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5BFA74-732B-424F-BE2E-76974CB30EBA}" type="slidenum">
              <a:rPr lang="fr-FR" smtClean="0"/>
              <a:pPr/>
              <a:t>‹N°›</a:t>
            </a:fld>
            <a:endParaRPr lang="fr-FR"/>
          </a:p>
        </p:txBody>
      </p:sp>
    </p:spTree>
    <p:extLst>
      <p:ext uri="{BB962C8B-B14F-4D97-AF65-F5344CB8AC3E}">
        <p14:creationId xmlns:p14="http://schemas.microsoft.com/office/powerpoint/2010/main" xmlns="" val="983086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A230D-C2A6-473F-9944-BE7B16F55195}" type="datetimeFigureOut">
              <a:rPr lang="fr-FR" smtClean="0"/>
              <a:pPr/>
              <a:t>19/12/2017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43D47-EE99-42F7-8172-087C603F58BA}" type="slidenum">
              <a:rPr lang="fr-FR" smtClean="0"/>
              <a:pPr/>
              <a:t>‹N°›</a:t>
            </a:fld>
            <a:endParaRPr lang="fr-FR"/>
          </a:p>
        </p:txBody>
      </p:sp>
    </p:spTree>
    <p:extLst>
      <p:ext uri="{BB962C8B-B14F-4D97-AF65-F5344CB8AC3E}">
        <p14:creationId xmlns:p14="http://schemas.microsoft.com/office/powerpoint/2010/main" xmlns="" val="124273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1</a:t>
            </a:fld>
            <a:endParaRPr lang="fr-FR"/>
          </a:p>
        </p:txBody>
      </p:sp>
    </p:spTree>
    <p:extLst>
      <p:ext uri="{BB962C8B-B14F-4D97-AF65-F5344CB8AC3E}">
        <p14:creationId xmlns:p14="http://schemas.microsoft.com/office/powerpoint/2010/main" xmlns="" val="165285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131763"/>
            <a:ext cx="6638925" cy="3735387"/>
          </a:xfrm>
        </p:spPr>
      </p:sp>
      <p:sp>
        <p:nvSpPr>
          <p:cNvPr id="3" name="Espace réservé des commentaires 2"/>
          <p:cNvSpPr>
            <a:spLocks noGrp="1"/>
          </p:cNvSpPr>
          <p:nvPr>
            <p:ph type="body" idx="1"/>
          </p:nvPr>
        </p:nvSpPr>
        <p:spPr/>
        <p:txBody>
          <a:bodyPr/>
          <a:lstStyle/>
          <a:p>
            <a:r>
              <a:rPr lang="fr-FR" dirty="0" smtClean="0"/>
              <a:t>Alerte 1 : l’agrégateur stocke</a:t>
            </a:r>
            <a:r>
              <a:rPr lang="fr-FR" baseline="0" dirty="0" smtClean="0"/>
              <a:t> les identifiants et mot de passe de nos clients donc si il se fait pirater, il faut impérativement que notre client ait bien son AF en place (SMS + </a:t>
            </a:r>
            <a:r>
              <a:rPr lang="fr-FR" baseline="0" dirty="0" err="1" smtClean="0"/>
              <a:t>Pass</a:t>
            </a:r>
            <a:r>
              <a:rPr lang="fr-FR" baseline="0" dirty="0" smtClean="0"/>
              <a:t>) pour être sûr qu’il sera notifié en cas de tentative de fraude et qu’un fraudeur ne pourra pas avoir accès aux opérations sensibles de Cyberplus</a:t>
            </a:r>
          </a:p>
          <a:p>
            <a:endParaRPr lang="fr-FR" baseline="0" dirty="0" smtClean="0"/>
          </a:p>
          <a:p>
            <a:r>
              <a:rPr lang="fr-FR" baseline="0" dirty="0" smtClean="0"/>
              <a:t>Alerte 2 : l’agrégateur peut avoir accès à des données pour lesquelles notre client ne lui a pas donné son accord. Il y a donc un risque en ce qui concerne les données personnelles du titulaire de l’abonnement Cyber. </a:t>
            </a:r>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16</a:t>
            </a:fld>
            <a:endParaRPr lang="fr-FR"/>
          </a:p>
        </p:txBody>
      </p:sp>
    </p:spTree>
    <p:extLst>
      <p:ext uri="{BB962C8B-B14F-4D97-AF65-F5344CB8AC3E}">
        <p14:creationId xmlns:p14="http://schemas.microsoft.com/office/powerpoint/2010/main" xmlns="" val="283195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131763"/>
            <a:ext cx="6638925" cy="3735387"/>
          </a:xfrm>
        </p:spPr>
      </p:sp>
      <p:sp>
        <p:nvSpPr>
          <p:cNvPr id="3" name="Espace réservé des commentaires 2"/>
          <p:cNvSpPr>
            <a:spLocks noGrp="1"/>
          </p:cNvSpPr>
          <p:nvPr>
            <p:ph type="body" idx="1"/>
          </p:nvPr>
        </p:nvSpPr>
        <p:spPr/>
        <p:txBody>
          <a:bodyPr/>
          <a:lstStyle/>
          <a:p>
            <a:r>
              <a:rPr lang="fr-FR" dirty="0" smtClean="0"/>
              <a:t>Les évolutions attendues</a:t>
            </a:r>
            <a:r>
              <a:rPr lang="fr-FR" baseline="0" dirty="0" smtClean="0"/>
              <a:t> avec la DSP2</a:t>
            </a:r>
          </a:p>
          <a:p>
            <a:endParaRPr lang="fr-FR" dirty="0" smtClean="0"/>
          </a:p>
          <a:p>
            <a:r>
              <a:rPr lang="fr-FR" dirty="0" smtClean="0"/>
              <a:t>Coche 1 : pour éviter le web </a:t>
            </a:r>
            <a:r>
              <a:rPr lang="fr-FR" dirty="0" err="1" smtClean="0"/>
              <a:t>scraping</a:t>
            </a:r>
            <a:r>
              <a:rPr lang="fr-FR" dirty="0" smtClean="0"/>
              <a:t>,</a:t>
            </a:r>
            <a:r>
              <a:rPr lang="fr-FR" baseline="0" dirty="0" smtClean="0"/>
              <a:t> les banques militent pour faire passer les agrégateurs par des API (des programmes sécurisés mis à disposition des tiers agréés). De cette manière on sera sûrs du niveau de sécurité mis en œuvre. En effet, la banque reste responsable des données de ses clients donc on ne veut rien lâcher sur la sécurité pour ne pas perdre la confiance de nos clients qui est un actif fondamental pour nous.</a:t>
            </a:r>
          </a:p>
          <a:p>
            <a:endParaRPr lang="fr-FR" baseline="0" dirty="0" smtClean="0"/>
          </a:p>
          <a:p>
            <a:r>
              <a:rPr lang="fr-FR" baseline="0" dirty="0" smtClean="0"/>
              <a:t>Coche 2 : via l’API, les données qui sont fournies à l’agrégateur sont structurées et on maitrise ce à quoi les tiers vont avoir accès</a:t>
            </a:r>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17</a:t>
            </a:fld>
            <a:endParaRPr lang="fr-FR"/>
          </a:p>
        </p:txBody>
      </p:sp>
    </p:spTree>
    <p:extLst>
      <p:ext uri="{BB962C8B-B14F-4D97-AF65-F5344CB8AC3E}">
        <p14:creationId xmlns:p14="http://schemas.microsoft.com/office/powerpoint/2010/main" xmlns="" val="277125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131763"/>
            <a:ext cx="6638925" cy="3735387"/>
          </a:xfrm>
        </p:spPr>
      </p:sp>
      <p:sp>
        <p:nvSpPr>
          <p:cNvPr id="3" name="Espace réservé des commentaires 2"/>
          <p:cNvSpPr>
            <a:spLocks noGrp="1"/>
          </p:cNvSpPr>
          <p:nvPr>
            <p:ph type="body" idx="1"/>
          </p:nvPr>
        </p:nvSpPr>
        <p:spPr/>
        <p:txBody>
          <a:bodyPr/>
          <a:lstStyle/>
          <a:p>
            <a:r>
              <a:rPr lang="fr-FR" dirty="0" smtClean="0"/>
              <a:t>Alerte 1</a:t>
            </a:r>
            <a:r>
              <a:rPr lang="fr-FR" baseline="0" dirty="0" smtClean="0"/>
              <a:t> : on ne maitrise plus les bénéficiaires ni le </a:t>
            </a:r>
            <a:r>
              <a:rPr lang="fr-FR" baseline="0" dirty="0" err="1" smtClean="0"/>
              <a:t>process</a:t>
            </a:r>
            <a:r>
              <a:rPr lang="fr-FR" baseline="0" dirty="0" smtClean="0"/>
              <a:t> de transfert des fonds. On devient « teneur de compte » désintermédié sur les paiements</a:t>
            </a:r>
          </a:p>
          <a:p>
            <a:endParaRPr lang="fr-FR" dirty="0" smtClean="0"/>
          </a:p>
          <a:p>
            <a:r>
              <a:rPr lang="fr-FR" dirty="0" smtClean="0"/>
              <a:t>Alerte 2 : même chose que pour l’agrégation de comptes pour ce qui est du stockage des identifiant / mot de passe par le fournisseur tiers</a:t>
            </a:r>
          </a:p>
          <a:p>
            <a:endParaRPr lang="fr-FR" dirty="0" smtClean="0"/>
          </a:p>
          <a:p>
            <a:r>
              <a:rPr lang="fr-FR" dirty="0" smtClean="0"/>
              <a:t>Alerte 3</a:t>
            </a:r>
            <a:r>
              <a:rPr lang="fr-FR" baseline="0" dirty="0" smtClean="0"/>
              <a:t> </a:t>
            </a:r>
            <a:r>
              <a:rPr lang="fr-FR" dirty="0" smtClean="0"/>
              <a:t>:</a:t>
            </a:r>
            <a:r>
              <a:rPr lang="fr-FR" baseline="0" dirty="0" smtClean="0"/>
              <a:t> on ne connait pas encore précisément les règles de sécurité qui devront être respectées par les initiateurs de paiement au moment de l’envoi de l’ordre de paiement à la banque. On devrait avoir des règles d’authentification à 2 niveaux parmi 3 :</a:t>
            </a:r>
          </a:p>
          <a:p>
            <a:pPr marL="171450" indent="-171450">
              <a:buFontTx/>
              <a:buChar char="-"/>
            </a:pPr>
            <a:r>
              <a:rPr lang="fr-FR" baseline="0" dirty="0" smtClean="0"/>
              <a:t>Ce que je sais (mot de passe)</a:t>
            </a:r>
          </a:p>
          <a:p>
            <a:pPr marL="171450" indent="-171450">
              <a:buFontTx/>
              <a:buChar char="-"/>
            </a:pPr>
            <a:r>
              <a:rPr lang="fr-FR" baseline="0" dirty="0" smtClean="0"/>
              <a:t>Ce que je suis (biométrie)</a:t>
            </a:r>
          </a:p>
          <a:p>
            <a:pPr marL="171450" indent="-171450">
              <a:buFontTx/>
              <a:buChar char="-"/>
            </a:pPr>
            <a:r>
              <a:rPr lang="fr-FR" baseline="0" dirty="0" smtClean="0"/>
              <a:t>Ce que j’ai (téléphone)</a:t>
            </a:r>
          </a:p>
          <a:p>
            <a:endParaRPr lang="fr-FR" baseline="0" dirty="0" smtClean="0"/>
          </a:p>
          <a:p>
            <a:r>
              <a:rPr lang="fr-FR" baseline="0" dirty="0" smtClean="0"/>
              <a:t>Alerte 4 : Il sera indispensable de connaitre les coordonnées du client pour l’informer de l’exécution d’un ordre (SMS + email). Il faut donc dès maintenant mettre à jour systématiquement ces infos dans le dossier des clients, y compris pour les pros</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Opportunité : Si le groupe est en mesure de proposer un service de qualité et de capitaliser sur son fonds de commerce et son expérience du marché des pro/entreprises, la DSP2 sera une opportunité de capter de nouveaux flux et de la connaissance des habitudes de nos clients. De plus on a constaté depuis plusieurs années que le changement d’outil chez un pro ou une entreprise est toujours un sujet sensible donc si on est capables d’équiper nos clients dès maintenant, cela sera un facteur de fidélisation très fort et nous permettra de développer de nouveaux services dans l’avenir.</a:t>
            </a:r>
            <a:endParaRPr lang="fr-FR" dirty="0" smtClean="0"/>
          </a:p>
          <a:p>
            <a:endParaRPr lang="fr-FR" dirty="0" smtClean="0"/>
          </a:p>
          <a:p>
            <a:r>
              <a:rPr lang="fr-FR" dirty="0" err="1" smtClean="0"/>
              <a:t>Linxo</a:t>
            </a:r>
            <a:r>
              <a:rPr lang="fr-FR" dirty="0" smtClean="0"/>
              <a:t> : levée de fonds avec Crédit Agricole, </a:t>
            </a:r>
            <a:r>
              <a:rPr lang="fr-FR" dirty="0" err="1" smtClean="0"/>
              <a:t>Arkéa</a:t>
            </a:r>
            <a:r>
              <a:rPr lang="fr-FR" dirty="0" smtClean="0"/>
              <a:t> et </a:t>
            </a:r>
            <a:r>
              <a:rPr lang="fr-FR" dirty="0" err="1" smtClean="0"/>
              <a:t>Maif</a:t>
            </a:r>
            <a:r>
              <a:rPr lang="fr-FR" dirty="0" smtClean="0"/>
              <a:t> (projet Nestor)</a:t>
            </a:r>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18</a:t>
            </a:fld>
            <a:endParaRPr lang="fr-FR"/>
          </a:p>
        </p:txBody>
      </p:sp>
    </p:spTree>
    <p:extLst>
      <p:ext uri="{BB962C8B-B14F-4D97-AF65-F5344CB8AC3E}">
        <p14:creationId xmlns:p14="http://schemas.microsoft.com/office/powerpoint/2010/main" xmlns="" val="4106207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19</a:t>
            </a:fld>
            <a:endParaRPr lang="fr-FR"/>
          </a:p>
        </p:txBody>
      </p:sp>
    </p:spTree>
    <p:extLst>
      <p:ext uri="{BB962C8B-B14F-4D97-AF65-F5344CB8AC3E}">
        <p14:creationId xmlns:p14="http://schemas.microsoft.com/office/powerpoint/2010/main" xmlns="" val="413700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voir pour mettre</a:t>
            </a:r>
            <a:r>
              <a:rPr lang="fr-FR" baseline="0" dirty="0" smtClean="0"/>
              <a:t> à jour les chiffres exacts</a:t>
            </a:r>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3</a:t>
            </a:fld>
            <a:endParaRPr lang="fr-FR"/>
          </a:p>
        </p:txBody>
      </p:sp>
    </p:spTree>
    <p:extLst>
      <p:ext uri="{BB962C8B-B14F-4D97-AF65-F5344CB8AC3E}">
        <p14:creationId xmlns:p14="http://schemas.microsoft.com/office/powerpoint/2010/main" xmlns="" val="222164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4</a:t>
            </a:fld>
            <a:endParaRPr lang="fr-FR"/>
          </a:p>
        </p:txBody>
      </p:sp>
    </p:spTree>
    <p:extLst>
      <p:ext uri="{BB962C8B-B14F-4D97-AF65-F5344CB8AC3E}">
        <p14:creationId xmlns:p14="http://schemas.microsoft.com/office/powerpoint/2010/main" xmlns="" val="308067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5</a:t>
            </a:fld>
            <a:endParaRPr lang="fr-FR"/>
          </a:p>
        </p:txBody>
      </p:sp>
    </p:spTree>
    <p:extLst>
      <p:ext uri="{BB962C8B-B14F-4D97-AF65-F5344CB8AC3E}">
        <p14:creationId xmlns:p14="http://schemas.microsoft.com/office/powerpoint/2010/main" xmlns="" val="340938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6</a:t>
            </a:fld>
            <a:endParaRPr lang="fr-FR"/>
          </a:p>
        </p:txBody>
      </p:sp>
    </p:spTree>
    <p:extLst>
      <p:ext uri="{BB962C8B-B14F-4D97-AF65-F5344CB8AC3E}">
        <p14:creationId xmlns:p14="http://schemas.microsoft.com/office/powerpoint/2010/main" xmlns="" val="12503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7</a:t>
            </a:fld>
            <a:endParaRPr lang="fr-FR"/>
          </a:p>
        </p:txBody>
      </p:sp>
    </p:spTree>
    <p:extLst>
      <p:ext uri="{BB962C8B-B14F-4D97-AF65-F5344CB8AC3E}">
        <p14:creationId xmlns:p14="http://schemas.microsoft.com/office/powerpoint/2010/main" xmlns="" val="376004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8</a:t>
            </a:fld>
            <a:endParaRPr lang="fr-FR"/>
          </a:p>
        </p:txBody>
      </p:sp>
    </p:spTree>
    <p:extLst>
      <p:ext uri="{BB962C8B-B14F-4D97-AF65-F5344CB8AC3E}">
        <p14:creationId xmlns:p14="http://schemas.microsoft.com/office/powerpoint/2010/main" xmlns="" val="129312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Consultation de tous les comptes dans toutes les banques + impayés</a:t>
            </a:r>
          </a:p>
          <a:p>
            <a:r>
              <a:rPr lang="fr-FR" dirty="0" smtClean="0"/>
              <a:t>Anticiper les besoins de </a:t>
            </a:r>
            <a:r>
              <a:rPr lang="fr-FR" dirty="0" err="1" smtClean="0"/>
              <a:t>tréso</a:t>
            </a:r>
            <a:r>
              <a:rPr lang="fr-FR" dirty="0" smtClean="0"/>
              <a:t> et analyser l’activité </a:t>
            </a:r>
            <a:r>
              <a:rPr lang="fr-FR" dirty="0" smtClean="0">
                <a:sym typeface="Wingdings" panose="05000000000000000000" pitchFamily="2" charset="2"/>
              </a:rPr>
              <a:t> tableau de </a:t>
            </a:r>
            <a:r>
              <a:rPr lang="fr-FR" dirty="0" err="1" smtClean="0">
                <a:sym typeface="Wingdings" panose="05000000000000000000" pitchFamily="2" charset="2"/>
              </a:rPr>
              <a:t>tréso</a:t>
            </a:r>
            <a:r>
              <a:rPr lang="fr-FR" dirty="0" smtClean="0">
                <a:sym typeface="Wingdings" panose="05000000000000000000" pitchFamily="2" charset="2"/>
              </a:rPr>
              <a:t> + graphiques</a:t>
            </a:r>
          </a:p>
          <a:p>
            <a:r>
              <a:rPr lang="fr-FR" dirty="0" smtClean="0">
                <a:sym typeface="Wingdings" panose="05000000000000000000" pitchFamily="2" charset="2"/>
              </a:rPr>
              <a:t>Brancher toutes mes banques dans un même outil : EBICS</a:t>
            </a:r>
          </a:p>
          <a:p>
            <a:r>
              <a:rPr lang="fr-FR" dirty="0" smtClean="0">
                <a:sym typeface="Wingdings" panose="05000000000000000000" pitchFamily="2" charset="2"/>
              </a:rPr>
              <a:t>Validation et signature à distance / séparation des tâches, sécurisation</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10</a:t>
            </a:fld>
            <a:endParaRPr lang="fr-FR"/>
          </a:p>
        </p:txBody>
      </p:sp>
    </p:spTree>
    <p:extLst>
      <p:ext uri="{BB962C8B-B14F-4D97-AF65-F5344CB8AC3E}">
        <p14:creationId xmlns:p14="http://schemas.microsoft.com/office/powerpoint/2010/main" xmlns="" val="247571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443D47-EE99-42F7-8172-087C603F58BA}" type="slidenum">
              <a:rPr lang="fr-FR" smtClean="0"/>
              <a:pPr/>
              <a:t>15</a:t>
            </a:fld>
            <a:endParaRPr lang="fr-FR"/>
          </a:p>
        </p:txBody>
      </p:sp>
    </p:spTree>
    <p:extLst>
      <p:ext uri="{BB962C8B-B14F-4D97-AF65-F5344CB8AC3E}">
        <p14:creationId xmlns:p14="http://schemas.microsoft.com/office/powerpoint/2010/main" xmlns="" val="3430907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2" name="Rectangle 11"/>
          <p:cNvSpPr/>
          <p:nvPr userDrawn="1"/>
        </p:nvSpPr>
        <p:spPr>
          <a:xfrm>
            <a:off x="9556954" y="0"/>
            <a:ext cx="2635045" cy="6875462"/>
          </a:xfrm>
          <a:prstGeom prst="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89810" y="0"/>
            <a:ext cx="10327104" cy="6884736"/>
          </a:xfrm>
          <a:prstGeom prst="rect">
            <a:avLst/>
          </a:prstGeom>
        </p:spPr>
      </p:pic>
      <p:sp>
        <p:nvSpPr>
          <p:cNvPr id="9" name="Rectangle 8"/>
          <p:cNvSpPr/>
          <p:nvPr userDrawn="1"/>
        </p:nvSpPr>
        <p:spPr>
          <a:xfrm>
            <a:off x="5937253" y="1984375"/>
            <a:ext cx="4746625" cy="34607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53400" y="419091"/>
            <a:ext cx="3581400" cy="703272"/>
          </a:xfrm>
          <a:prstGeom prst="rect">
            <a:avLst/>
          </a:prstGeom>
        </p:spPr>
      </p:pic>
      <p:sp>
        <p:nvSpPr>
          <p:cNvPr id="2" name="Trapèze 1"/>
          <p:cNvSpPr/>
          <p:nvPr userDrawn="1"/>
        </p:nvSpPr>
        <p:spPr>
          <a:xfrm>
            <a:off x="3423762" y="3648377"/>
            <a:ext cx="9773605" cy="3227086"/>
          </a:xfrm>
          <a:prstGeom prst="trapezoid">
            <a:avLst>
              <a:gd name="adj" fmla="val 667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apèze 9"/>
          <p:cNvSpPr/>
          <p:nvPr userDrawn="1"/>
        </p:nvSpPr>
        <p:spPr>
          <a:xfrm rot="10800000">
            <a:off x="3123721" y="-9715"/>
            <a:ext cx="10344628" cy="3658092"/>
          </a:xfrm>
          <a:prstGeom prst="trapezoid">
            <a:avLst>
              <a:gd name="adj" fmla="val 667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0" y="5584388"/>
            <a:ext cx="12192000" cy="13003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p:cNvSpPr/>
          <p:nvPr userDrawn="1"/>
        </p:nvSpPr>
        <p:spPr>
          <a:xfrm>
            <a:off x="9392476" y="6084486"/>
            <a:ext cx="2570924" cy="400110"/>
          </a:xfrm>
          <a:prstGeom prst="rect">
            <a:avLst/>
          </a:prstGeom>
        </p:spPr>
        <p:txBody>
          <a:bodyPr wrap="square">
            <a:spAutoFit/>
          </a:bodyPr>
          <a:lstStyle/>
          <a:p>
            <a:pPr algn="r"/>
            <a:r>
              <a:rPr lang="fr-FR" sz="2000" i="1" dirty="0">
                <a:solidFill>
                  <a:schemeClr val="bg1"/>
                </a:solidFill>
                <a:latin typeface="GillSansStd-Italic" panose="020B0502020104090203" pitchFamily="34" charset="0"/>
              </a:rPr>
              <a:t>#</a:t>
            </a:r>
            <a:r>
              <a:rPr lang="fr-FR" sz="2000" i="1" dirty="0" err="1">
                <a:solidFill>
                  <a:schemeClr val="bg1"/>
                </a:solidFill>
                <a:latin typeface="GillSansStd-Italic" panose="020B0502020104090203" pitchFamily="34" charset="0"/>
              </a:rPr>
              <a:t>LaBonneRencontre</a:t>
            </a:r>
            <a:endParaRPr lang="fr-FR" sz="2000" i="1" dirty="0">
              <a:solidFill>
                <a:schemeClr val="bg1"/>
              </a:solidFill>
              <a:latin typeface="GillSansStd-Italic" panose="020B0502020104090203" pitchFamily="34" charset="0"/>
            </a:endParaRPr>
          </a:p>
        </p:txBody>
      </p:sp>
      <p:sp>
        <p:nvSpPr>
          <p:cNvPr id="3" name="Sous-titre 2"/>
          <p:cNvSpPr>
            <a:spLocks noGrp="1"/>
          </p:cNvSpPr>
          <p:nvPr>
            <p:ph type="subTitle" idx="1"/>
          </p:nvPr>
        </p:nvSpPr>
        <p:spPr>
          <a:xfrm>
            <a:off x="5666270" y="2160454"/>
            <a:ext cx="5011667" cy="1655762"/>
          </a:xfrm>
        </p:spPr>
        <p:txBody>
          <a:bodyPr/>
          <a:lstStyle>
            <a:lvl1pPr marL="0" indent="0" algn="l">
              <a:buNone/>
              <a:defRPr sz="2400">
                <a:solidFill>
                  <a:srgbClr val="133176"/>
                </a:solidFill>
                <a:latin typeface="Gill Sans Std"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Tree>
    <p:extLst>
      <p:ext uri="{BB962C8B-B14F-4D97-AF65-F5344CB8AC3E}">
        <p14:creationId xmlns:p14="http://schemas.microsoft.com/office/powerpoint/2010/main" xmlns="" val="3507040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Vide">
    <p:spTree>
      <p:nvGrpSpPr>
        <p:cNvPr id="1" name=""/>
        <p:cNvGrpSpPr/>
        <p:nvPr/>
      </p:nvGrpSpPr>
      <p:grpSpPr>
        <a:xfrm>
          <a:off x="0" y="0"/>
          <a:ext cx="0" cy="0"/>
          <a:chOff x="0" y="0"/>
          <a:chExt cx="0" cy="0"/>
        </a:xfrm>
      </p:grpSpPr>
      <p:sp>
        <p:nvSpPr>
          <p:cNvPr id="5" name="Triangle rectangle 4"/>
          <p:cNvSpPr/>
          <p:nvPr userDrawn="1"/>
        </p:nvSpPr>
        <p:spPr>
          <a:xfrm rot="10800000">
            <a:off x="9372600" y="0"/>
            <a:ext cx="2819400" cy="3733800"/>
          </a:xfrm>
          <a:prstGeom prst="rtTriangle">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6" name="Triangle rectangle 5"/>
          <p:cNvSpPr/>
          <p:nvPr userDrawn="1"/>
        </p:nvSpPr>
        <p:spPr>
          <a:xfrm rot="16200000">
            <a:off x="9477378" y="4143379"/>
            <a:ext cx="3124202" cy="2305049"/>
          </a:xfrm>
          <a:prstGeom prst="rtTriangle">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3" name="Rectangle 2"/>
          <p:cNvSpPr/>
          <p:nvPr userDrawn="1"/>
        </p:nvSpPr>
        <p:spPr>
          <a:xfrm>
            <a:off x="0" y="3"/>
            <a:ext cx="4572000" cy="6858001"/>
          </a:xfrm>
          <a:prstGeom prst="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4" name="Rectangle 3"/>
          <p:cNvSpPr/>
          <p:nvPr userDrawn="1"/>
        </p:nvSpPr>
        <p:spPr>
          <a:xfrm>
            <a:off x="4572002" y="1219201"/>
            <a:ext cx="5314951" cy="5143500"/>
          </a:xfrm>
          <a:prstGeom prst="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9" name="Espace réservé du texte 9"/>
          <p:cNvSpPr>
            <a:spLocks noGrp="1"/>
          </p:cNvSpPr>
          <p:nvPr>
            <p:ph type="body" sz="quarter" idx="10"/>
          </p:nvPr>
        </p:nvSpPr>
        <p:spPr>
          <a:xfrm>
            <a:off x="1117123" y="2140962"/>
            <a:ext cx="6599884" cy="535531"/>
          </a:xfrm>
        </p:spPr>
        <p:txBody>
          <a:bodyPr wrap="none">
            <a:spAutoFit/>
          </a:bodyPr>
          <a:lstStyle>
            <a:lvl1pPr marL="0" indent="0">
              <a:buNone/>
              <a:defRPr lang="fr-FR" sz="3200" kern="1200" dirty="0" smtClean="0">
                <a:solidFill>
                  <a:schemeClr val="bg1"/>
                </a:solidFill>
                <a:latin typeface="Gill Sans Std" panose="020B0502020104020203" pitchFamily="34" charset="0"/>
                <a:ea typeface="+mn-ea"/>
                <a:cs typeface="+mn-cs"/>
              </a:defRPr>
            </a:lvl1pPr>
          </a:lstStyle>
          <a:p>
            <a:pPr marL="0" lvl="0"/>
            <a:r>
              <a:rPr lang="fr-FR" dirty="0" smtClean="0"/>
              <a:t>Modifiez les styles du texte du masque</a:t>
            </a:r>
          </a:p>
        </p:txBody>
      </p:sp>
      <p:sp>
        <p:nvSpPr>
          <p:cNvPr id="10" name="Titre 7"/>
          <p:cNvSpPr>
            <a:spLocks noGrp="1"/>
          </p:cNvSpPr>
          <p:nvPr>
            <p:ph type="title"/>
          </p:nvPr>
        </p:nvSpPr>
        <p:spPr>
          <a:xfrm>
            <a:off x="468671" y="1458182"/>
            <a:ext cx="10714239" cy="608852"/>
          </a:xfrm>
        </p:spPr>
        <p:txBody>
          <a:bodyPr/>
          <a:lstStyle>
            <a:lvl1pPr>
              <a:defRPr lang="fr-FR" sz="4000" cap="all" baseline="0" dirty="0">
                <a:solidFill>
                  <a:srgbClr val="00B0F0"/>
                </a:solidFill>
                <a:latin typeface="Gill Sans Std" panose="020B0502020104020203" pitchFamily="34" charset="0"/>
              </a:defRPr>
            </a:lvl1pPr>
          </a:lstStyle>
          <a:p>
            <a:pPr marL="0" lvl="0"/>
            <a:r>
              <a:rPr lang="fr-FR" dirty="0" smtClean="0"/>
              <a:t>Modifiez le style du titre</a:t>
            </a:r>
            <a:endParaRPr lang="fr-FR" dirty="0"/>
          </a:p>
        </p:txBody>
      </p:sp>
    </p:spTree>
    <p:extLst>
      <p:ext uri="{BB962C8B-B14F-4D97-AF65-F5344CB8AC3E}">
        <p14:creationId xmlns:p14="http://schemas.microsoft.com/office/powerpoint/2010/main" xmlns="" val="30140183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Vide">
    <p:bg>
      <p:bgPr>
        <a:solidFill>
          <a:srgbClr val="133176"/>
        </a:solidFill>
        <a:effectLst/>
      </p:bgPr>
    </p:bg>
    <p:spTree>
      <p:nvGrpSpPr>
        <p:cNvPr id="1" name=""/>
        <p:cNvGrpSpPr/>
        <p:nvPr/>
      </p:nvGrpSpPr>
      <p:grpSpPr>
        <a:xfrm>
          <a:off x="0" y="0"/>
          <a:ext cx="0" cy="0"/>
          <a:chOff x="0" y="0"/>
          <a:chExt cx="0" cy="0"/>
        </a:xfrm>
      </p:grpSpPr>
      <p:sp>
        <p:nvSpPr>
          <p:cNvPr id="3" name="Rectangle 2"/>
          <p:cNvSpPr/>
          <p:nvPr userDrawn="1"/>
        </p:nvSpPr>
        <p:spPr>
          <a:xfrm>
            <a:off x="0" y="3"/>
            <a:ext cx="457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4" name="Rectangle 3"/>
          <p:cNvSpPr/>
          <p:nvPr userDrawn="1"/>
        </p:nvSpPr>
        <p:spPr>
          <a:xfrm>
            <a:off x="4572002" y="1219201"/>
            <a:ext cx="531495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5" name="Triangle rectangle 4"/>
          <p:cNvSpPr/>
          <p:nvPr userDrawn="1"/>
        </p:nvSpPr>
        <p:spPr>
          <a:xfrm rot="10800000">
            <a:off x="9372600" y="0"/>
            <a:ext cx="2819400" cy="3733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6" name="Triangle rectangle 5"/>
          <p:cNvSpPr/>
          <p:nvPr userDrawn="1"/>
        </p:nvSpPr>
        <p:spPr>
          <a:xfrm rot="16200000">
            <a:off x="9477378" y="4143379"/>
            <a:ext cx="3124202" cy="230504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10" name="Titre 7"/>
          <p:cNvSpPr>
            <a:spLocks noGrp="1"/>
          </p:cNvSpPr>
          <p:nvPr>
            <p:ph type="title"/>
          </p:nvPr>
        </p:nvSpPr>
        <p:spPr>
          <a:xfrm>
            <a:off x="228599" y="1422499"/>
            <a:ext cx="9599815" cy="608852"/>
          </a:xfrm>
        </p:spPr>
        <p:txBody>
          <a:bodyPr/>
          <a:lstStyle>
            <a:lvl1pPr>
              <a:defRPr lang="fr-FR" cap="all" baseline="0" dirty="0">
                <a:solidFill>
                  <a:srgbClr val="133176"/>
                </a:solidFill>
                <a:latin typeface="Gill Sans Std" panose="020B0502020104020203" pitchFamily="34" charset="0"/>
              </a:defRPr>
            </a:lvl1pPr>
          </a:lstStyle>
          <a:p>
            <a:pPr marL="0" lvl="0"/>
            <a:r>
              <a:rPr lang="fr-FR" dirty="0" smtClean="0"/>
              <a:t>Modifiez le style du titre</a:t>
            </a:r>
            <a:endParaRPr lang="fr-FR" dirty="0"/>
          </a:p>
        </p:txBody>
      </p:sp>
      <p:sp>
        <p:nvSpPr>
          <p:cNvPr id="11" name="Espace réservé du texte 9"/>
          <p:cNvSpPr>
            <a:spLocks noGrp="1"/>
          </p:cNvSpPr>
          <p:nvPr>
            <p:ph type="body" sz="quarter" idx="10"/>
          </p:nvPr>
        </p:nvSpPr>
        <p:spPr>
          <a:xfrm>
            <a:off x="877051" y="2105279"/>
            <a:ext cx="6599884" cy="535531"/>
          </a:xfrm>
        </p:spPr>
        <p:txBody>
          <a:bodyPr wrap="none">
            <a:spAutoFit/>
          </a:bodyPr>
          <a:lstStyle>
            <a:lvl1pPr marL="0" indent="0">
              <a:buNone/>
              <a:defRPr lang="fr-FR" sz="3200" kern="1200" dirty="0" smtClean="0">
                <a:solidFill>
                  <a:srgbClr val="0092D2"/>
                </a:solidFill>
                <a:latin typeface="Gill Sans Std" panose="020B0502020104020203" pitchFamily="34" charset="0"/>
                <a:ea typeface="+mn-ea"/>
                <a:cs typeface="+mn-cs"/>
              </a:defRPr>
            </a:lvl1pPr>
          </a:lstStyle>
          <a:p>
            <a:pPr marL="0" lvl="0"/>
            <a:r>
              <a:rPr lang="fr-FR" dirty="0" smtClean="0"/>
              <a:t>Modifiez les styles du texte du masque</a:t>
            </a:r>
          </a:p>
        </p:txBody>
      </p:sp>
    </p:spTree>
    <p:extLst>
      <p:ext uri="{BB962C8B-B14F-4D97-AF65-F5344CB8AC3E}">
        <p14:creationId xmlns:p14="http://schemas.microsoft.com/office/powerpoint/2010/main" xmlns="" val="13982979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Vide">
    <p:spTree>
      <p:nvGrpSpPr>
        <p:cNvPr id="1" name=""/>
        <p:cNvGrpSpPr/>
        <p:nvPr/>
      </p:nvGrpSpPr>
      <p:grpSpPr>
        <a:xfrm>
          <a:off x="0" y="0"/>
          <a:ext cx="0" cy="0"/>
          <a:chOff x="0" y="0"/>
          <a:chExt cx="0" cy="0"/>
        </a:xfrm>
      </p:grpSpPr>
      <p:sp>
        <p:nvSpPr>
          <p:cNvPr id="5" name="Rectangle 4"/>
          <p:cNvSpPr/>
          <p:nvPr userDrawn="1"/>
        </p:nvSpPr>
        <p:spPr>
          <a:xfrm>
            <a:off x="4637317" y="3"/>
            <a:ext cx="7554687" cy="6858001"/>
          </a:xfrm>
          <a:prstGeom prst="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6" name="Rectangle 5"/>
          <p:cNvSpPr/>
          <p:nvPr userDrawn="1"/>
        </p:nvSpPr>
        <p:spPr>
          <a:xfrm>
            <a:off x="4637317" y="1776553"/>
            <a:ext cx="4075611" cy="352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7" name="Espace réservé du texte 9"/>
          <p:cNvSpPr>
            <a:spLocks noGrp="1"/>
          </p:cNvSpPr>
          <p:nvPr>
            <p:ph type="body" sz="quarter" idx="10"/>
          </p:nvPr>
        </p:nvSpPr>
        <p:spPr>
          <a:xfrm>
            <a:off x="5358788" y="945593"/>
            <a:ext cx="6599884" cy="535531"/>
          </a:xfrm>
        </p:spPr>
        <p:txBody>
          <a:bodyPr wrap="none">
            <a:spAutoFit/>
          </a:bodyPr>
          <a:lstStyle>
            <a:lvl1pPr marL="0" indent="0" algn="r">
              <a:buNone/>
              <a:defRPr lang="fr-FR" sz="3200" kern="1200" dirty="0" smtClean="0">
                <a:solidFill>
                  <a:schemeClr val="bg1"/>
                </a:solidFill>
                <a:latin typeface="Gill Sans Std" panose="020B0502020104020203" pitchFamily="34" charset="0"/>
                <a:ea typeface="+mn-ea"/>
                <a:cs typeface="+mn-cs"/>
              </a:defRPr>
            </a:lvl1pPr>
          </a:lstStyle>
          <a:p>
            <a:pPr marL="0" lvl="0"/>
            <a:r>
              <a:rPr lang="fr-FR" dirty="0" smtClean="0"/>
              <a:t>Modifiez les styles du texte du masque</a:t>
            </a:r>
          </a:p>
        </p:txBody>
      </p:sp>
      <p:sp>
        <p:nvSpPr>
          <p:cNvPr id="8" name="Titre 7"/>
          <p:cNvSpPr>
            <a:spLocks noGrp="1"/>
          </p:cNvSpPr>
          <p:nvPr>
            <p:ph type="title"/>
          </p:nvPr>
        </p:nvSpPr>
        <p:spPr>
          <a:xfrm>
            <a:off x="1244435" y="245913"/>
            <a:ext cx="10714239" cy="608852"/>
          </a:xfrm>
        </p:spPr>
        <p:txBody>
          <a:bodyPr/>
          <a:lstStyle>
            <a:lvl1pPr algn="r">
              <a:defRPr lang="fr-FR" sz="4000" cap="all" baseline="0" dirty="0">
                <a:solidFill>
                  <a:srgbClr val="00B0F0"/>
                </a:solidFill>
                <a:latin typeface="Gill Sans Std" panose="020B0502020104020203" pitchFamily="34" charset="0"/>
              </a:defRPr>
            </a:lvl1pPr>
          </a:lstStyle>
          <a:p>
            <a:pPr marL="0" lvl="0"/>
            <a:r>
              <a:rPr lang="fr-FR" dirty="0" smtClean="0"/>
              <a:t>Modifiez le style du titre</a:t>
            </a:r>
            <a:endParaRPr lang="fr-FR" dirty="0"/>
          </a:p>
        </p:txBody>
      </p:sp>
    </p:spTree>
    <p:extLst>
      <p:ext uri="{BB962C8B-B14F-4D97-AF65-F5344CB8AC3E}">
        <p14:creationId xmlns:p14="http://schemas.microsoft.com/office/powerpoint/2010/main" xmlns="" val="35062614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Rectangle 9"/>
          <p:cNvSpPr/>
          <p:nvPr userDrawn="1"/>
        </p:nvSpPr>
        <p:spPr>
          <a:xfrm>
            <a:off x="3492500" y="0"/>
            <a:ext cx="5410200" cy="6858000"/>
          </a:xfrm>
          <a:prstGeom prst="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6350" y="673100"/>
            <a:ext cx="12198350" cy="5546733"/>
          </a:xfrm>
          <a:prstGeom prst="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9"/>
          <p:cNvSpPr>
            <a:spLocks noGrp="1"/>
          </p:cNvSpPr>
          <p:nvPr>
            <p:ph type="body" sz="quarter" idx="13"/>
          </p:nvPr>
        </p:nvSpPr>
        <p:spPr>
          <a:xfrm>
            <a:off x="825023" y="1467862"/>
            <a:ext cx="6599884" cy="535531"/>
          </a:xfrm>
        </p:spPr>
        <p:txBody>
          <a:bodyPr wrap="none">
            <a:spAutoFit/>
          </a:bodyPr>
          <a:lstStyle>
            <a:lvl1pPr marL="0" indent="0">
              <a:buNone/>
              <a:defRPr lang="fr-FR" sz="3200" kern="1200" dirty="0" smtClean="0">
                <a:solidFill>
                  <a:schemeClr val="bg1"/>
                </a:solidFill>
                <a:latin typeface="Gill Sans Std" panose="020B0502020104020203" pitchFamily="34" charset="0"/>
                <a:ea typeface="+mn-ea"/>
                <a:cs typeface="+mn-cs"/>
              </a:defRPr>
            </a:lvl1pPr>
          </a:lstStyle>
          <a:p>
            <a:pPr marL="0" lvl="0"/>
            <a:r>
              <a:rPr lang="fr-FR" dirty="0" smtClean="0"/>
              <a:t>Modifiez les styles du texte du masque</a:t>
            </a:r>
          </a:p>
        </p:txBody>
      </p:sp>
      <p:sp>
        <p:nvSpPr>
          <p:cNvPr id="13" name="Titre 7"/>
          <p:cNvSpPr>
            <a:spLocks noGrp="1"/>
          </p:cNvSpPr>
          <p:nvPr>
            <p:ph type="title"/>
          </p:nvPr>
        </p:nvSpPr>
        <p:spPr>
          <a:xfrm>
            <a:off x="176571" y="785082"/>
            <a:ext cx="10714239" cy="608852"/>
          </a:xfrm>
        </p:spPr>
        <p:txBody>
          <a:bodyPr/>
          <a:lstStyle>
            <a:lvl1pPr>
              <a:defRPr lang="fr-FR" sz="4000" cap="all" baseline="0" dirty="0">
                <a:solidFill>
                  <a:srgbClr val="00B0F0"/>
                </a:solidFill>
                <a:latin typeface="Gill Sans Std" panose="020B0502020104020203" pitchFamily="34" charset="0"/>
              </a:defRPr>
            </a:lvl1pPr>
          </a:lstStyle>
          <a:p>
            <a:pPr marL="0" lvl="0"/>
            <a:r>
              <a:rPr lang="fr-FR" dirty="0" smtClean="0"/>
              <a:t>Modifiez le style du titre</a:t>
            </a:r>
            <a:endParaRPr lang="fr-FR" dirty="0"/>
          </a:p>
        </p:txBody>
      </p:sp>
    </p:spTree>
    <p:extLst>
      <p:ext uri="{BB962C8B-B14F-4D97-AF65-F5344CB8AC3E}">
        <p14:creationId xmlns:p14="http://schemas.microsoft.com/office/powerpoint/2010/main" xmlns="" val="15270045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bg>
      <p:bgPr>
        <a:solidFill>
          <a:srgbClr val="133176"/>
        </a:solidFill>
        <a:effectLst/>
      </p:bgPr>
    </p:bg>
    <p:spTree>
      <p:nvGrpSpPr>
        <p:cNvPr id="1" name=""/>
        <p:cNvGrpSpPr/>
        <p:nvPr/>
      </p:nvGrpSpPr>
      <p:grpSpPr>
        <a:xfrm>
          <a:off x="0" y="0"/>
          <a:ext cx="0" cy="0"/>
          <a:chOff x="0" y="0"/>
          <a:chExt cx="0" cy="0"/>
        </a:xfrm>
      </p:grpSpPr>
      <p:sp>
        <p:nvSpPr>
          <p:cNvPr id="10" name="Rectangle 9"/>
          <p:cNvSpPr/>
          <p:nvPr userDrawn="1"/>
        </p:nvSpPr>
        <p:spPr>
          <a:xfrm>
            <a:off x="3492500" y="0"/>
            <a:ext cx="541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6350" y="673100"/>
            <a:ext cx="12198350" cy="5546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9"/>
          <p:cNvSpPr>
            <a:spLocks noGrp="1"/>
          </p:cNvSpPr>
          <p:nvPr>
            <p:ph type="body" sz="quarter" idx="13"/>
          </p:nvPr>
        </p:nvSpPr>
        <p:spPr>
          <a:xfrm>
            <a:off x="825023" y="1467862"/>
            <a:ext cx="6599884" cy="535531"/>
          </a:xfrm>
        </p:spPr>
        <p:txBody>
          <a:bodyPr wrap="none">
            <a:spAutoFit/>
          </a:bodyPr>
          <a:lstStyle>
            <a:lvl1pPr marL="0" indent="0">
              <a:buNone/>
              <a:defRPr lang="fr-FR" sz="3200" kern="1200" dirty="0" smtClean="0">
                <a:solidFill>
                  <a:srgbClr val="003C82"/>
                </a:solidFill>
                <a:latin typeface="Gill Sans Std" panose="020B0502020104020203" pitchFamily="34" charset="0"/>
                <a:ea typeface="+mn-ea"/>
                <a:cs typeface="+mn-cs"/>
              </a:defRPr>
            </a:lvl1pPr>
          </a:lstStyle>
          <a:p>
            <a:pPr marL="0" lvl="0"/>
            <a:r>
              <a:rPr lang="fr-FR" dirty="0" smtClean="0"/>
              <a:t>Modifiez les styles du texte du masque</a:t>
            </a:r>
          </a:p>
        </p:txBody>
      </p:sp>
      <p:sp>
        <p:nvSpPr>
          <p:cNvPr id="13" name="Titre 7"/>
          <p:cNvSpPr>
            <a:spLocks noGrp="1"/>
          </p:cNvSpPr>
          <p:nvPr>
            <p:ph type="title"/>
          </p:nvPr>
        </p:nvSpPr>
        <p:spPr>
          <a:xfrm>
            <a:off x="176571" y="785082"/>
            <a:ext cx="10714239" cy="608852"/>
          </a:xfrm>
        </p:spPr>
        <p:txBody>
          <a:bodyPr/>
          <a:lstStyle>
            <a:lvl1pPr>
              <a:defRPr lang="fr-FR" sz="4000" cap="all" baseline="0" dirty="0">
                <a:solidFill>
                  <a:srgbClr val="00B0F0"/>
                </a:solidFill>
                <a:latin typeface="Gill Sans Std" panose="020B0502020104020203" pitchFamily="34" charset="0"/>
              </a:defRPr>
            </a:lvl1pPr>
          </a:lstStyle>
          <a:p>
            <a:pPr marL="0" lvl="0"/>
            <a:r>
              <a:rPr lang="fr-FR" dirty="0" smtClean="0"/>
              <a:t>Modifiez le style du titre</a:t>
            </a:r>
            <a:endParaRPr lang="fr-FR" dirty="0"/>
          </a:p>
        </p:txBody>
      </p:sp>
    </p:spTree>
    <p:extLst>
      <p:ext uri="{BB962C8B-B14F-4D97-AF65-F5344CB8AC3E}">
        <p14:creationId xmlns:p14="http://schemas.microsoft.com/office/powerpoint/2010/main" xmlns="" val="23787133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Vide">
    <p:bg>
      <p:bgPr>
        <a:solidFill>
          <a:srgbClr val="133176"/>
        </a:solidFill>
        <a:effectLst/>
      </p:bgPr>
    </p:bg>
    <p:spTree>
      <p:nvGrpSpPr>
        <p:cNvPr id="1" name=""/>
        <p:cNvGrpSpPr/>
        <p:nvPr/>
      </p:nvGrpSpPr>
      <p:grpSpPr>
        <a:xfrm>
          <a:off x="0" y="0"/>
          <a:ext cx="0" cy="0"/>
          <a:chOff x="0" y="0"/>
          <a:chExt cx="0" cy="0"/>
        </a:xfrm>
      </p:grpSpPr>
      <p:sp>
        <p:nvSpPr>
          <p:cNvPr id="3" name="Espace réservé du texte 7"/>
          <p:cNvSpPr>
            <a:spLocks noGrp="1"/>
          </p:cNvSpPr>
          <p:nvPr>
            <p:ph type="body" sz="quarter" idx="10"/>
          </p:nvPr>
        </p:nvSpPr>
        <p:spPr>
          <a:xfrm>
            <a:off x="0" y="2501821"/>
            <a:ext cx="12192000" cy="1920526"/>
          </a:xfrm>
          <a:noFill/>
        </p:spPr>
        <p:txBody>
          <a:bodyPr wrap="square" rtlCol="0">
            <a:spAutoFit/>
          </a:bodyPr>
          <a:lstStyle>
            <a:lvl1pPr marL="0" indent="0">
              <a:buNone/>
              <a:defRPr lang="fr-FR" sz="6600" smtClean="0">
                <a:solidFill>
                  <a:schemeClr val="bg1"/>
                </a:solidFill>
                <a:latin typeface="Gill Sans Std Light"/>
                <a:cs typeface="Gill Sans Std Light"/>
              </a:defRPr>
            </a:lvl1pPr>
            <a:lvl2pPr>
              <a:defRPr lang="fr-FR" sz="1800" smtClean="0"/>
            </a:lvl2pPr>
            <a:lvl3pPr>
              <a:defRPr lang="fr-FR" sz="1800" smtClean="0"/>
            </a:lvl3pPr>
            <a:lvl4pPr>
              <a:defRPr lang="fr-FR" smtClean="0"/>
            </a:lvl4pPr>
            <a:lvl5pPr>
              <a:defRPr lang="fr-FR"/>
            </a:lvl5pPr>
          </a:lstStyle>
          <a:p>
            <a:pPr marL="0" lvl="0" algn="ctr"/>
            <a:r>
              <a:rPr lang="fr-FR" dirty="0" smtClean="0"/>
              <a:t>Modifiez les styles du texte du masque</a:t>
            </a:r>
          </a:p>
        </p:txBody>
      </p:sp>
    </p:spTree>
    <p:extLst>
      <p:ext uri="{BB962C8B-B14F-4D97-AF65-F5344CB8AC3E}">
        <p14:creationId xmlns:p14="http://schemas.microsoft.com/office/powerpoint/2010/main" xmlns="" val="31418606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8" name="Rectangle 7"/>
          <p:cNvSpPr/>
          <p:nvPr userDrawn="1"/>
        </p:nvSpPr>
        <p:spPr>
          <a:xfrm>
            <a:off x="8020050" y="1"/>
            <a:ext cx="4171950" cy="6858000"/>
          </a:xfrm>
          <a:prstGeom prst="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7" name="Rectangle 6"/>
          <p:cNvSpPr/>
          <p:nvPr userDrawn="1"/>
        </p:nvSpPr>
        <p:spPr>
          <a:xfrm>
            <a:off x="0" y="793111"/>
            <a:ext cx="12192000" cy="38909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4124325" y="1"/>
            <a:ext cx="394335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userDrawn="1"/>
        </p:nvSpPr>
        <p:spPr>
          <a:xfrm>
            <a:off x="10674350" y="5594350"/>
            <a:ext cx="1517650" cy="1270000"/>
          </a:xfrm>
          <a:custGeom>
            <a:avLst/>
            <a:gdLst>
              <a:gd name="connsiteX0" fmla="*/ 0 w 1517650"/>
              <a:gd name="connsiteY0" fmla="*/ 1270000 h 1270000"/>
              <a:gd name="connsiteX1" fmla="*/ 958850 w 1517650"/>
              <a:gd name="connsiteY1" fmla="*/ 0 h 1270000"/>
              <a:gd name="connsiteX2" fmla="*/ 1517650 w 1517650"/>
              <a:gd name="connsiteY2" fmla="*/ 736600 h 1270000"/>
              <a:gd name="connsiteX3" fmla="*/ 1517650 w 1517650"/>
              <a:gd name="connsiteY3" fmla="*/ 1263650 h 1270000"/>
              <a:gd name="connsiteX4" fmla="*/ 0 w 1517650"/>
              <a:gd name="connsiteY4" fmla="*/ 127000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650" h="1270000">
                <a:moveTo>
                  <a:pt x="0" y="1270000"/>
                </a:moveTo>
                <a:lnTo>
                  <a:pt x="958850" y="0"/>
                </a:lnTo>
                <a:lnTo>
                  <a:pt x="1517650" y="736600"/>
                </a:lnTo>
                <a:lnTo>
                  <a:pt x="1517650" y="1263650"/>
                </a:lnTo>
                <a:lnTo>
                  <a:pt x="0" y="127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p:cNvSpPr>
            <a:spLocks noGrp="1"/>
          </p:cNvSpPr>
          <p:nvPr>
            <p:ph type="title"/>
          </p:nvPr>
        </p:nvSpPr>
        <p:spPr>
          <a:xfrm>
            <a:off x="0" y="0"/>
            <a:ext cx="10515600" cy="793111"/>
          </a:xfrm>
        </p:spPr>
        <p:txBody>
          <a:bodyPr vert="horz" lIns="91440" tIns="45720" rIns="91440" bIns="45720" rtlCol="0" anchor="ctr">
            <a:normAutofit fontScale="92500" lnSpcReduction="10000"/>
          </a:bodyPr>
          <a:lstStyle>
            <a:lvl1pPr>
              <a:defRPr lang="fr-FR" cap="all" baseline="0">
                <a:solidFill>
                  <a:srgbClr val="133176"/>
                </a:solidFill>
                <a:latin typeface="Gill Sans Std" panose="020B0502020104020203" pitchFamily="34" charset="0"/>
              </a:defRPr>
            </a:lvl1pPr>
          </a:lstStyle>
          <a:p>
            <a:pPr marL="0" lvl="0"/>
            <a:r>
              <a:rPr lang="fr-FR" smtClean="0"/>
              <a:t>Modifiez le style du titre</a:t>
            </a:r>
            <a:endParaRPr lang="fr-FR"/>
          </a:p>
        </p:txBody>
      </p:sp>
      <p:sp>
        <p:nvSpPr>
          <p:cNvPr id="15" name="Espace réservé du texte 9"/>
          <p:cNvSpPr>
            <a:spLocks noGrp="1"/>
          </p:cNvSpPr>
          <p:nvPr>
            <p:ph type="body" sz="quarter" idx="13"/>
          </p:nvPr>
        </p:nvSpPr>
        <p:spPr>
          <a:xfrm>
            <a:off x="548158" y="793111"/>
            <a:ext cx="6599884" cy="535531"/>
          </a:xfrm>
        </p:spPr>
        <p:txBody>
          <a:bodyPr wrap="none">
            <a:spAutoFit/>
          </a:bodyPr>
          <a:lstStyle>
            <a:lvl1pPr marL="0" indent="0">
              <a:buNone/>
              <a:defRPr lang="fr-FR" sz="3200" kern="1200" dirty="0" smtClean="0">
                <a:solidFill>
                  <a:schemeClr val="bg1"/>
                </a:solidFill>
                <a:latin typeface="Gill Sans Std" panose="020B0502020104020203" pitchFamily="34" charset="0"/>
                <a:ea typeface="+mn-ea"/>
                <a:cs typeface="+mn-cs"/>
              </a:defRPr>
            </a:lvl1pPr>
          </a:lstStyle>
          <a:p>
            <a:pPr marL="0" lvl="0"/>
            <a:r>
              <a:rPr lang="fr-FR" dirty="0" smtClean="0"/>
              <a:t>Modifiez les styles du texte du masque</a:t>
            </a:r>
          </a:p>
        </p:txBody>
      </p:sp>
    </p:spTree>
    <p:extLst>
      <p:ext uri="{BB962C8B-B14F-4D97-AF65-F5344CB8AC3E}">
        <p14:creationId xmlns:p14="http://schemas.microsoft.com/office/powerpoint/2010/main" xmlns="" val="41969054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sposition personnalisé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8020050" y="1"/>
            <a:ext cx="41719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7" name="Rectangle 6"/>
          <p:cNvSpPr/>
          <p:nvPr userDrawn="1"/>
        </p:nvSpPr>
        <p:spPr>
          <a:xfrm>
            <a:off x="0" y="793111"/>
            <a:ext cx="12192000" cy="3890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4124325" y="1"/>
            <a:ext cx="3943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userDrawn="1"/>
        </p:nvSpPr>
        <p:spPr>
          <a:xfrm>
            <a:off x="10674350" y="5594350"/>
            <a:ext cx="1517650" cy="1270000"/>
          </a:xfrm>
          <a:custGeom>
            <a:avLst/>
            <a:gdLst>
              <a:gd name="connsiteX0" fmla="*/ 0 w 1517650"/>
              <a:gd name="connsiteY0" fmla="*/ 1270000 h 1270000"/>
              <a:gd name="connsiteX1" fmla="*/ 958850 w 1517650"/>
              <a:gd name="connsiteY1" fmla="*/ 0 h 1270000"/>
              <a:gd name="connsiteX2" fmla="*/ 1517650 w 1517650"/>
              <a:gd name="connsiteY2" fmla="*/ 736600 h 1270000"/>
              <a:gd name="connsiteX3" fmla="*/ 1517650 w 1517650"/>
              <a:gd name="connsiteY3" fmla="*/ 1263650 h 1270000"/>
              <a:gd name="connsiteX4" fmla="*/ 0 w 1517650"/>
              <a:gd name="connsiteY4" fmla="*/ 127000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650" h="1270000">
                <a:moveTo>
                  <a:pt x="0" y="1270000"/>
                </a:moveTo>
                <a:lnTo>
                  <a:pt x="958850" y="0"/>
                </a:lnTo>
                <a:lnTo>
                  <a:pt x="1517650" y="736600"/>
                </a:lnTo>
                <a:lnTo>
                  <a:pt x="1517650" y="1263650"/>
                </a:lnTo>
                <a:lnTo>
                  <a:pt x="0" y="127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p:cNvSpPr>
            <a:spLocks noGrp="1"/>
          </p:cNvSpPr>
          <p:nvPr>
            <p:ph type="title"/>
          </p:nvPr>
        </p:nvSpPr>
        <p:spPr>
          <a:xfrm>
            <a:off x="0" y="0"/>
            <a:ext cx="10515600" cy="793111"/>
          </a:xfrm>
        </p:spPr>
        <p:txBody>
          <a:bodyPr vert="horz" lIns="91440" tIns="45720" rIns="91440" bIns="45720" rtlCol="0" anchor="ctr">
            <a:normAutofit fontScale="92500" lnSpcReduction="10000"/>
          </a:bodyPr>
          <a:lstStyle>
            <a:lvl1pPr>
              <a:defRPr lang="fr-FR" cap="all" baseline="0">
                <a:solidFill>
                  <a:schemeClr val="tx2"/>
                </a:solidFill>
                <a:latin typeface="Gill Sans Std" panose="020B0502020104020203" pitchFamily="34" charset="0"/>
              </a:defRPr>
            </a:lvl1pPr>
          </a:lstStyle>
          <a:p>
            <a:pPr marL="0" lvl="0"/>
            <a:r>
              <a:rPr lang="fr-FR" dirty="0" smtClean="0"/>
              <a:t>Modifiez le style du titre</a:t>
            </a:r>
            <a:endParaRPr lang="fr-FR" dirty="0"/>
          </a:p>
        </p:txBody>
      </p:sp>
      <p:sp>
        <p:nvSpPr>
          <p:cNvPr id="15" name="Espace réservé du texte 9"/>
          <p:cNvSpPr>
            <a:spLocks noGrp="1"/>
          </p:cNvSpPr>
          <p:nvPr>
            <p:ph type="body" sz="quarter" idx="13"/>
          </p:nvPr>
        </p:nvSpPr>
        <p:spPr>
          <a:xfrm>
            <a:off x="548158" y="793111"/>
            <a:ext cx="6599884" cy="535531"/>
          </a:xfrm>
        </p:spPr>
        <p:txBody>
          <a:bodyPr wrap="none">
            <a:spAutoFit/>
          </a:bodyPr>
          <a:lstStyle>
            <a:lvl1pPr marL="0" indent="0">
              <a:buNone/>
              <a:defRPr lang="fr-FR" sz="3200" kern="1200" dirty="0" smtClean="0">
                <a:solidFill>
                  <a:schemeClr val="tx1"/>
                </a:solidFill>
                <a:latin typeface="Gill Sans Std" panose="020B0502020104020203" pitchFamily="34" charset="0"/>
                <a:ea typeface="+mn-ea"/>
                <a:cs typeface="+mn-cs"/>
              </a:defRPr>
            </a:lvl1pPr>
          </a:lstStyle>
          <a:p>
            <a:pPr marL="0" lvl="0"/>
            <a:r>
              <a:rPr lang="fr-FR" dirty="0" smtClean="0"/>
              <a:t>Modifiez les styles du texte du masque</a:t>
            </a:r>
          </a:p>
        </p:txBody>
      </p:sp>
    </p:spTree>
    <p:extLst>
      <p:ext uri="{BB962C8B-B14F-4D97-AF65-F5344CB8AC3E}">
        <p14:creationId xmlns:p14="http://schemas.microsoft.com/office/powerpoint/2010/main" xmlns="" val="9941475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ransition Sombre 1">
    <p:bg>
      <p:bgPr>
        <a:solidFill>
          <a:schemeClr val="tx1"/>
        </a:solidFill>
        <a:effectLst/>
      </p:bgPr>
    </p:bg>
    <p:spTree>
      <p:nvGrpSpPr>
        <p:cNvPr id="1" name=""/>
        <p:cNvGrpSpPr/>
        <p:nvPr/>
      </p:nvGrpSpPr>
      <p:grpSpPr>
        <a:xfrm>
          <a:off x="0" y="0"/>
          <a:ext cx="0" cy="0"/>
          <a:chOff x="0" y="0"/>
          <a:chExt cx="0" cy="0"/>
        </a:xfrm>
      </p:grpSpPr>
      <p:sp>
        <p:nvSpPr>
          <p:cNvPr id="3" name="Espace réservé du texte 7"/>
          <p:cNvSpPr>
            <a:spLocks noGrp="1"/>
          </p:cNvSpPr>
          <p:nvPr>
            <p:ph type="body" sz="quarter" idx="10" hasCustomPrompt="1"/>
          </p:nvPr>
        </p:nvSpPr>
        <p:spPr>
          <a:xfrm>
            <a:off x="0" y="2501821"/>
            <a:ext cx="12192000" cy="1006429"/>
          </a:xfrm>
          <a:prstGeom prst="rect">
            <a:avLst/>
          </a:prstGeom>
          <a:noFill/>
        </p:spPr>
        <p:txBody>
          <a:bodyPr wrap="square" rtlCol="0">
            <a:spAutoFit/>
          </a:bodyPr>
          <a:lstStyle>
            <a:lvl1pPr marL="0" indent="0">
              <a:buNone/>
              <a:defRPr lang="fr-FR" sz="6600" smtClean="0">
                <a:solidFill>
                  <a:schemeClr val="bg1"/>
                </a:solidFill>
                <a:latin typeface="Gill Sans Std Light"/>
                <a:cs typeface="Gill Sans Std Light"/>
              </a:defRPr>
            </a:lvl1pPr>
            <a:lvl2pPr>
              <a:defRPr lang="fr-FR" sz="1800" smtClean="0"/>
            </a:lvl2pPr>
            <a:lvl3pPr>
              <a:defRPr lang="fr-FR" sz="1800" smtClean="0"/>
            </a:lvl3pPr>
            <a:lvl4pPr>
              <a:defRPr lang="fr-FR" smtClean="0"/>
            </a:lvl4pPr>
            <a:lvl5pPr>
              <a:defRPr lang="fr-FR"/>
            </a:lvl5pPr>
          </a:lstStyle>
          <a:p>
            <a:pPr marL="0" lvl="0" algn="ctr"/>
            <a:r>
              <a:rPr lang="fr-FR" dirty="0" smtClean="0"/>
              <a:t>Texte de transition</a:t>
            </a:r>
          </a:p>
        </p:txBody>
      </p:sp>
    </p:spTree>
    <p:extLst>
      <p:ext uri="{BB962C8B-B14F-4D97-AF65-F5344CB8AC3E}">
        <p14:creationId xmlns:p14="http://schemas.microsoft.com/office/powerpoint/2010/main" xmlns="" val="22618479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bg>
      <p:bgPr>
        <a:solidFill>
          <a:srgbClr val="00B0F0"/>
        </a:solidFill>
        <a:effectLst/>
      </p:bgPr>
    </p:bg>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0" y="2501821"/>
            <a:ext cx="12192000" cy="1920526"/>
          </a:xfrm>
          <a:noFill/>
        </p:spPr>
        <p:txBody>
          <a:bodyPr wrap="square" rtlCol="0">
            <a:spAutoFit/>
          </a:bodyPr>
          <a:lstStyle>
            <a:lvl1pPr marL="0" indent="0">
              <a:buNone/>
              <a:defRPr lang="fr-FR" sz="6600" smtClean="0">
                <a:solidFill>
                  <a:schemeClr val="bg1"/>
                </a:solidFill>
                <a:latin typeface="Gill Sans Std Light"/>
                <a:cs typeface="Gill Sans Std Light"/>
              </a:defRPr>
            </a:lvl1pPr>
            <a:lvl2pPr>
              <a:defRPr lang="fr-FR" sz="1800" smtClean="0"/>
            </a:lvl2pPr>
            <a:lvl3pPr>
              <a:defRPr lang="fr-FR" sz="1800" smtClean="0"/>
            </a:lvl3pPr>
            <a:lvl4pPr>
              <a:defRPr lang="fr-FR" smtClean="0"/>
            </a:lvl4pPr>
            <a:lvl5pPr>
              <a:defRPr lang="fr-FR"/>
            </a:lvl5pPr>
          </a:lstStyle>
          <a:p>
            <a:pPr marL="0" lvl="0" algn="ctr"/>
            <a:r>
              <a:rPr lang="fr-FR" dirty="0" smtClean="0"/>
              <a:t>Modifiez les styles du texte du masque</a:t>
            </a:r>
          </a:p>
        </p:txBody>
      </p:sp>
    </p:spTree>
    <p:extLst>
      <p:ext uri="{BB962C8B-B14F-4D97-AF65-F5344CB8AC3E}">
        <p14:creationId xmlns:p14="http://schemas.microsoft.com/office/powerpoint/2010/main" xmlns="" val="653626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5" name="Image 4" descr="Mockup +X.psd"/>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832"/>
          <a:stretch/>
        </p:blipFill>
        <p:spPr>
          <a:xfrm>
            <a:off x="2" y="314375"/>
            <a:ext cx="1725593" cy="1257483"/>
          </a:xfrm>
          <a:prstGeom prst="rect">
            <a:avLst/>
          </a:prstGeom>
        </p:spPr>
      </p:pic>
      <p:sp>
        <p:nvSpPr>
          <p:cNvPr id="6" name="Titre 1"/>
          <p:cNvSpPr txBox="1">
            <a:spLocks/>
          </p:cNvSpPr>
          <p:nvPr userDrawn="1"/>
        </p:nvSpPr>
        <p:spPr>
          <a:xfrm>
            <a:off x="1607936" y="608553"/>
            <a:ext cx="9144000" cy="5853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400" dirty="0" smtClean="0">
                <a:solidFill>
                  <a:srgbClr val="00B0F0"/>
                </a:solidFill>
                <a:latin typeface="Gill Sans Std" panose="020B0502020104020203" pitchFamily="34" charset="0"/>
              </a:rPr>
              <a:t>SOMMAIRE</a:t>
            </a:r>
            <a:endParaRPr lang="fr-FR" sz="4400" dirty="0">
              <a:solidFill>
                <a:srgbClr val="00B0F0"/>
              </a:solidFill>
              <a:latin typeface="Gill Sans Std" panose="020B0502020104020203" pitchFamily="34" charset="0"/>
            </a:endParaRPr>
          </a:p>
        </p:txBody>
      </p:sp>
      <p:pic>
        <p:nvPicPr>
          <p:cNvPr id="7" name="Image 6" descr="Voile.jp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7892" r="25484"/>
          <a:stretch/>
        </p:blipFill>
        <p:spPr>
          <a:xfrm>
            <a:off x="7406107" y="3"/>
            <a:ext cx="4812631" cy="6870135"/>
          </a:xfrm>
          <a:prstGeom prst="rect">
            <a:avLst/>
          </a:prstGeom>
        </p:spPr>
      </p:pic>
    </p:spTree>
    <p:extLst>
      <p:ext uri="{BB962C8B-B14F-4D97-AF65-F5344CB8AC3E}">
        <p14:creationId xmlns:p14="http://schemas.microsoft.com/office/powerpoint/2010/main" xmlns="" val="30313192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Vide">
    <p:bg>
      <p:bgPr>
        <a:solidFill>
          <a:srgbClr val="00B0F0"/>
        </a:solidFill>
        <a:effectLst/>
      </p:bgPr>
    </p:bg>
    <p:spTree>
      <p:nvGrpSpPr>
        <p:cNvPr id="1" name=""/>
        <p:cNvGrpSpPr/>
        <p:nvPr/>
      </p:nvGrpSpPr>
      <p:grpSpPr>
        <a:xfrm>
          <a:off x="0" y="0"/>
          <a:ext cx="0" cy="0"/>
          <a:chOff x="0" y="0"/>
          <a:chExt cx="0" cy="0"/>
        </a:xfrm>
      </p:grpSpPr>
      <p:sp>
        <p:nvSpPr>
          <p:cNvPr id="6" name="Pentagone 5"/>
          <p:cNvSpPr/>
          <p:nvPr userDrawn="1"/>
        </p:nvSpPr>
        <p:spPr>
          <a:xfrm flipH="1">
            <a:off x="5802111" y="-761999"/>
            <a:ext cx="6553200" cy="7905750"/>
          </a:xfrm>
          <a:prstGeom prst="homePlate">
            <a:avLst>
              <a:gd name="adj" fmla="val 44709"/>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7" name="Parallélogramme 6"/>
          <p:cNvSpPr/>
          <p:nvPr userDrawn="1"/>
        </p:nvSpPr>
        <p:spPr>
          <a:xfrm>
            <a:off x="-381000" y="1407424"/>
            <a:ext cx="11258551" cy="5450576"/>
          </a:xfrm>
          <a:prstGeom prst="parallelogram">
            <a:avLst>
              <a:gd name="adj"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8" name="Titre 7"/>
          <p:cNvSpPr>
            <a:spLocks noGrp="1"/>
          </p:cNvSpPr>
          <p:nvPr>
            <p:ph type="title"/>
          </p:nvPr>
        </p:nvSpPr>
        <p:spPr>
          <a:xfrm>
            <a:off x="163313" y="172349"/>
            <a:ext cx="10714239" cy="608852"/>
          </a:xfrm>
        </p:spPr>
        <p:txBody>
          <a:bodyPr/>
          <a:lstStyle>
            <a:lvl1pPr>
              <a:defRPr lang="fr-FR" sz="4000" cap="all" baseline="0">
                <a:solidFill>
                  <a:srgbClr val="FFFFFF"/>
                </a:solidFill>
                <a:latin typeface="Gill Sans Std" panose="020B0502020104020203" pitchFamily="34" charset="0"/>
              </a:defRPr>
            </a:lvl1pPr>
          </a:lstStyle>
          <a:p>
            <a:pPr marL="0" lvl="0"/>
            <a:r>
              <a:rPr lang="fr-FR" dirty="0" smtClean="0"/>
              <a:t>Modifiez le style du titre</a:t>
            </a:r>
            <a:endParaRPr lang="fr-FR" dirty="0"/>
          </a:p>
        </p:txBody>
      </p:sp>
      <p:sp>
        <p:nvSpPr>
          <p:cNvPr id="10" name="Espace réservé du texte 9"/>
          <p:cNvSpPr>
            <a:spLocks noGrp="1"/>
          </p:cNvSpPr>
          <p:nvPr>
            <p:ph type="body" sz="quarter" idx="10"/>
          </p:nvPr>
        </p:nvSpPr>
        <p:spPr>
          <a:xfrm>
            <a:off x="811763" y="855129"/>
            <a:ext cx="6599884" cy="535531"/>
          </a:xfrm>
        </p:spPr>
        <p:txBody>
          <a:bodyPr wrap="none">
            <a:spAutoFit/>
          </a:bodyPr>
          <a:lstStyle>
            <a:lvl1pPr marL="0" indent="0">
              <a:buNone/>
              <a:defRPr lang="fr-FR" sz="3200" dirty="0" smtClean="0">
                <a:solidFill>
                  <a:schemeClr val="bg1"/>
                </a:solidFill>
                <a:latin typeface="Gill Sans Std" panose="020B0502020104020203" pitchFamily="34" charset="0"/>
              </a:defRPr>
            </a:lvl1pPr>
            <a:lvl2pPr>
              <a:defRPr lang="fr-FR" sz="1800" dirty="0" smtClean="0"/>
            </a:lvl2pPr>
            <a:lvl3pPr>
              <a:defRPr lang="fr-FR" sz="1800" dirty="0" smtClean="0"/>
            </a:lvl3pPr>
            <a:lvl4pPr>
              <a:defRPr lang="fr-FR" dirty="0" smtClean="0"/>
            </a:lvl4pPr>
            <a:lvl5pPr>
              <a:defRPr lang="fr-FR" dirty="0"/>
            </a:lvl5pPr>
          </a:lstStyle>
          <a:p>
            <a:pPr marL="0" lvl="0"/>
            <a:r>
              <a:rPr lang="fr-FR" dirty="0" smtClean="0"/>
              <a:t>Modifiez les styles du texte du masque</a:t>
            </a:r>
          </a:p>
        </p:txBody>
      </p:sp>
    </p:spTree>
    <p:extLst>
      <p:ext uri="{BB962C8B-B14F-4D97-AF65-F5344CB8AC3E}">
        <p14:creationId xmlns:p14="http://schemas.microsoft.com/office/powerpoint/2010/main" xmlns="" val="45794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Vide">
    <p:bg>
      <p:bgPr>
        <a:solidFill>
          <a:srgbClr val="00B0F0"/>
        </a:solidFill>
        <a:effectLst/>
      </p:bgPr>
    </p:bg>
    <p:spTree>
      <p:nvGrpSpPr>
        <p:cNvPr id="1" name=""/>
        <p:cNvGrpSpPr/>
        <p:nvPr/>
      </p:nvGrpSpPr>
      <p:grpSpPr>
        <a:xfrm>
          <a:off x="0" y="0"/>
          <a:ext cx="0" cy="0"/>
          <a:chOff x="0" y="0"/>
          <a:chExt cx="0" cy="0"/>
        </a:xfrm>
      </p:grpSpPr>
      <p:sp>
        <p:nvSpPr>
          <p:cNvPr id="6" name="Pentagone 5"/>
          <p:cNvSpPr/>
          <p:nvPr userDrawn="1"/>
        </p:nvSpPr>
        <p:spPr>
          <a:xfrm flipH="1">
            <a:off x="4334790" y="-379194"/>
            <a:ext cx="7857210" cy="7905750"/>
          </a:xfrm>
          <a:prstGeom prst="homePlate">
            <a:avLst>
              <a:gd name="adj" fmla="val 37675"/>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7" name="Parallélogramme 6"/>
          <p:cNvSpPr/>
          <p:nvPr userDrawn="1"/>
        </p:nvSpPr>
        <p:spPr>
          <a:xfrm>
            <a:off x="-1858759" y="1332744"/>
            <a:ext cx="11258551" cy="5525256"/>
          </a:xfrm>
          <a:prstGeom prst="parallelogram">
            <a:avLst>
              <a:gd name="adj"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8" name="Titre 7"/>
          <p:cNvSpPr>
            <a:spLocks noGrp="1"/>
          </p:cNvSpPr>
          <p:nvPr>
            <p:ph type="title"/>
          </p:nvPr>
        </p:nvSpPr>
        <p:spPr>
          <a:xfrm>
            <a:off x="163313" y="172349"/>
            <a:ext cx="10714239" cy="608852"/>
          </a:xfrm>
        </p:spPr>
        <p:txBody>
          <a:bodyPr/>
          <a:lstStyle>
            <a:lvl1pPr>
              <a:defRPr lang="fr-FR" sz="4000" cap="all" baseline="0">
                <a:solidFill>
                  <a:srgbClr val="FFFFFF"/>
                </a:solidFill>
                <a:latin typeface="Gill Sans Std" panose="020B0502020104020203" pitchFamily="34" charset="0"/>
              </a:defRPr>
            </a:lvl1pPr>
          </a:lstStyle>
          <a:p>
            <a:pPr marL="0" lvl="0"/>
            <a:r>
              <a:rPr lang="fr-FR" dirty="0" smtClean="0"/>
              <a:t>Modifiez le style du titre</a:t>
            </a:r>
            <a:endParaRPr lang="fr-FR" dirty="0"/>
          </a:p>
        </p:txBody>
      </p:sp>
      <p:sp>
        <p:nvSpPr>
          <p:cNvPr id="10" name="Espace réservé du texte 9"/>
          <p:cNvSpPr>
            <a:spLocks noGrp="1"/>
          </p:cNvSpPr>
          <p:nvPr>
            <p:ph type="body" sz="quarter" idx="10"/>
          </p:nvPr>
        </p:nvSpPr>
        <p:spPr>
          <a:xfrm>
            <a:off x="811763" y="855129"/>
            <a:ext cx="6599884" cy="535531"/>
          </a:xfrm>
        </p:spPr>
        <p:txBody>
          <a:bodyPr wrap="none">
            <a:spAutoFit/>
          </a:bodyPr>
          <a:lstStyle>
            <a:lvl1pPr marL="0" indent="0">
              <a:buNone/>
              <a:defRPr lang="fr-FR" sz="3200" dirty="0" smtClean="0">
                <a:solidFill>
                  <a:schemeClr val="bg1"/>
                </a:solidFill>
                <a:latin typeface="Gill Sans Std" panose="020B0502020104020203" pitchFamily="34" charset="0"/>
              </a:defRPr>
            </a:lvl1pPr>
            <a:lvl2pPr>
              <a:defRPr lang="fr-FR" sz="1800" dirty="0" smtClean="0"/>
            </a:lvl2pPr>
            <a:lvl3pPr>
              <a:defRPr lang="fr-FR" sz="1800" dirty="0" smtClean="0"/>
            </a:lvl3pPr>
            <a:lvl4pPr>
              <a:defRPr lang="fr-FR" dirty="0" smtClean="0"/>
            </a:lvl4pPr>
            <a:lvl5pPr>
              <a:defRPr lang="fr-FR" dirty="0"/>
            </a:lvl5pPr>
          </a:lstStyle>
          <a:p>
            <a:pPr marL="0" lvl="0"/>
            <a:r>
              <a:rPr lang="fr-FR" dirty="0" smtClean="0"/>
              <a:t>Modifiez les styles du texte du masque</a:t>
            </a:r>
          </a:p>
        </p:txBody>
      </p:sp>
    </p:spTree>
    <p:extLst>
      <p:ext uri="{BB962C8B-B14F-4D97-AF65-F5344CB8AC3E}">
        <p14:creationId xmlns:p14="http://schemas.microsoft.com/office/powerpoint/2010/main" xmlns="" val="2458113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ide">
    <p:bg>
      <p:bgPr>
        <a:solidFill>
          <a:srgbClr val="00B0F0"/>
        </a:solidFill>
        <a:effectLst/>
      </p:bgPr>
    </p:bg>
    <p:spTree>
      <p:nvGrpSpPr>
        <p:cNvPr id="1" name=""/>
        <p:cNvGrpSpPr/>
        <p:nvPr/>
      </p:nvGrpSpPr>
      <p:grpSpPr>
        <a:xfrm>
          <a:off x="0" y="0"/>
          <a:ext cx="0" cy="0"/>
          <a:chOff x="0" y="0"/>
          <a:chExt cx="0" cy="0"/>
        </a:xfrm>
      </p:grpSpPr>
      <p:sp>
        <p:nvSpPr>
          <p:cNvPr id="4" name="Rectangle 3"/>
          <p:cNvSpPr/>
          <p:nvPr userDrawn="1"/>
        </p:nvSpPr>
        <p:spPr>
          <a:xfrm>
            <a:off x="2" y="-12699"/>
            <a:ext cx="3873500" cy="7874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7" name="Rectangle 6"/>
          <p:cNvSpPr/>
          <p:nvPr userDrawn="1"/>
        </p:nvSpPr>
        <p:spPr>
          <a:xfrm rot="5400000">
            <a:off x="10140950" y="4806952"/>
            <a:ext cx="3365498" cy="7366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8" name="Rectangle 7"/>
          <p:cNvSpPr/>
          <p:nvPr userDrawn="1"/>
        </p:nvSpPr>
        <p:spPr>
          <a:xfrm rot="5400000">
            <a:off x="-1277937" y="1277939"/>
            <a:ext cx="3365498" cy="809625"/>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9" name="Rectangle 8"/>
          <p:cNvSpPr/>
          <p:nvPr userDrawn="1"/>
        </p:nvSpPr>
        <p:spPr>
          <a:xfrm>
            <a:off x="8318502" y="6070601"/>
            <a:ext cx="3873500" cy="7874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2" name="Titre 7"/>
          <p:cNvSpPr>
            <a:spLocks noGrp="1"/>
          </p:cNvSpPr>
          <p:nvPr>
            <p:ph type="title"/>
          </p:nvPr>
        </p:nvSpPr>
        <p:spPr>
          <a:xfrm>
            <a:off x="1068188" y="1005428"/>
            <a:ext cx="10714239" cy="608852"/>
          </a:xfrm>
        </p:spPr>
        <p:txBody>
          <a:bodyPr/>
          <a:lstStyle>
            <a:lvl1pPr>
              <a:defRPr lang="fr-FR" sz="4000" cap="all" baseline="0">
                <a:solidFill>
                  <a:srgbClr val="FFFFFF"/>
                </a:solidFill>
                <a:latin typeface="Gill Sans Std" panose="020B0502020104020203" pitchFamily="34" charset="0"/>
              </a:defRPr>
            </a:lvl1pPr>
          </a:lstStyle>
          <a:p>
            <a:pPr marL="0" lvl="0"/>
            <a:r>
              <a:rPr lang="fr-FR" dirty="0" smtClean="0"/>
              <a:t>Modifiez le style du titre</a:t>
            </a:r>
            <a:endParaRPr lang="fr-FR" dirty="0"/>
          </a:p>
        </p:txBody>
      </p:sp>
      <p:sp>
        <p:nvSpPr>
          <p:cNvPr id="13" name="Espace réservé du texte 9"/>
          <p:cNvSpPr>
            <a:spLocks noGrp="1"/>
          </p:cNvSpPr>
          <p:nvPr>
            <p:ph type="body" sz="quarter" idx="10"/>
          </p:nvPr>
        </p:nvSpPr>
        <p:spPr>
          <a:xfrm>
            <a:off x="1716641" y="1688205"/>
            <a:ext cx="7523919" cy="535531"/>
          </a:xfrm>
        </p:spPr>
        <p:txBody>
          <a:bodyPr wrap="none">
            <a:spAutoFit/>
          </a:bodyPr>
          <a:lstStyle>
            <a:lvl1pPr marL="0" indent="0">
              <a:buNone/>
              <a:defRPr lang="fr-FR" sz="3200" b="1" dirty="0" smtClean="0">
                <a:solidFill>
                  <a:srgbClr val="133176"/>
                </a:solidFill>
                <a:latin typeface="Gill Sans Std" panose="020B0502020104020203" pitchFamily="34" charset="0"/>
              </a:defRPr>
            </a:lvl1pPr>
          </a:lstStyle>
          <a:p>
            <a:pPr marL="0" lvl="0"/>
            <a:r>
              <a:rPr lang="fr-FR" dirty="0" smtClean="0"/>
              <a:t>Modifiez les styles du texte du masque</a:t>
            </a:r>
          </a:p>
        </p:txBody>
      </p:sp>
    </p:spTree>
    <p:extLst>
      <p:ext uri="{BB962C8B-B14F-4D97-AF65-F5344CB8AC3E}">
        <p14:creationId xmlns:p14="http://schemas.microsoft.com/office/powerpoint/2010/main" xmlns="" val="31476138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sp>
        <p:nvSpPr>
          <p:cNvPr id="8" name="Espace réservé du texte 9"/>
          <p:cNvSpPr>
            <a:spLocks noGrp="1"/>
          </p:cNvSpPr>
          <p:nvPr>
            <p:ph type="body" sz="quarter" idx="10"/>
          </p:nvPr>
        </p:nvSpPr>
        <p:spPr>
          <a:xfrm>
            <a:off x="875266" y="934504"/>
            <a:ext cx="7523919" cy="535531"/>
          </a:xfrm>
        </p:spPr>
        <p:txBody>
          <a:bodyPr wrap="none">
            <a:spAutoFit/>
          </a:bodyPr>
          <a:lstStyle>
            <a:lvl1pPr marL="0" indent="0">
              <a:buNone/>
              <a:defRPr lang="fr-FR" sz="3200" b="1" dirty="0" smtClean="0">
                <a:solidFill>
                  <a:srgbClr val="133176"/>
                </a:solidFill>
                <a:latin typeface="Gill Sans Std" panose="020B0502020104020203" pitchFamily="34" charset="0"/>
              </a:defRPr>
            </a:lvl1pPr>
          </a:lstStyle>
          <a:p>
            <a:pPr marL="0" lvl="0"/>
            <a:r>
              <a:rPr lang="fr-FR" dirty="0" smtClean="0"/>
              <a:t>Modifiez les styles du texte du masque</a:t>
            </a:r>
          </a:p>
        </p:txBody>
      </p:sp>
      <p:sp>
        <p:nvSpPr>
          <p:cNvPr id="5" name="Triangle rectangle 4"/>
          <p:cNvSpPr/>
          <p:nvPr userDrawn="1"/>
        </p:nvSpPr>
        <p:spPr>
          <a:xfrm>
            <a:off x="2" y="1314450"/>
            <a:ext cx="4152900" cy="5543550"/>
          </a:xfrm>
          <a:prstGeom prst="rtTriangle">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6" name="Triangle rectangle 5"/>
          <p:cNvSpPr/>
          <p:nvPr userDrawn="1"/>
        </p:nvSpPr>
        <p:spPr>
          <a:xfrm rot="10800000">
            <a:off x="7521174" y="-1"/>
            <a:ext cx="4670828" cy="6276975"/>
          </a:xfrm>
          <a:prstGeom prst="rtTriangle">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7" name="Titre 7"/>
          <p:cNvSpPr>
            <a:spLocks noGrp="1"/>
          </p:cNvSpPr>
          <p:nvPr>
            <p:ph type="title"/>
          </p:nvPr>
        </p:nvSpPr>
        <p:spPr>
          <a:xfrm>
            <a:off x="226814" y="251724"/>
            <a:ext cx="10714239" cy="608852"/>
          </a:xfrm>
        </p:spPr>
        <p:txBody>
          <a:bodyPr/>
          <a:lstStyle>
            <a:lvl1pPr>
              <a:defRPr lang="fr-FR" sz="4000" cap="all" baseline="0" dirty="0">
                <a:solidFill>
                  <a:srgbClr val="00B0F0"/>
                </a:solidFill>
                <a:latin typeface="Gill Sans Std" panose="020B0502020104020203" pitchFamily="34" charset="0"/>
              </a:defRPr>
            </a:lvl1pPr>
          </a:lstStyle>
          <a:p>
            <a:pPr marL="0" lvl="0"/>
            <a:r>
              <a:rPr lang="fr-FR" dirty="0" smtClean="0"/>
              <a:t>Modifiez le style du titre</a:t>
            </a:r>
            <a:endParaRPr lang="fr-FR" dirty="0"/>
          </a:p>
        </p:txBody>
      </p:sp>
    </p:spTree>
    <p:extLst>
      <p:ext uri="{BB962C8B-B14F-4D97-AF65-F5344CB8AC3E}">
        <p14:creationId xmlns:p14="http://schemas.microsoft.com/office/powerpoint/2010/main" xmlns="" val="29907331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Vide">
    <p:bg>
      <p:bgPr>
        <a:solidFill>
          <a:srgbClr val="00B0F0"/>
        </a:solidFill>
        <a:effectLst/>
      </p:bgPr>
    </p:bg>
    <p:spTree>
      <p:nvGrpSpPr>
        <p:cNvPr id="1" name=""/>
        <p:cNvGrpSpPr/>
        <p:nvPr/>
      </p:nvGrpSpPr>
      <p:grpSpPr>
        <a:xfrm>
          <a:off x="0" y="0"/>
          <a:ext cx="0" cy="0"/>
          <a:chOff x="0" y="0"/>
          <a:chExt cx="0" cy="0"/>
        </a:xfrm>
      </p:grpSpPr>
      <p:sp>
        <p:nvSpPr>
          <p:cNvPr id="2" name="Rectangle 1"/>
          <p:cNvSpPr/>
          <p:nvPr userDrawn="1"/>
        </p:nvSpPr>
        <p:spPr>
          <a:xfrm>
            <a:off x="2362200" y="0"/>
            <a:ext cx="98298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13" name="Titre 7"/>
          <p:cNvSpPr>
            <a:spLocks noGrp="1"/>
          </p:cNvSpPr>
          <p:nvPr>
            <p:ph type="title"/>
          </p:nvPr>
        </p:nvSpPr>
        <p:spPr>
          <a:xfrm>
            <a:off x="2592189" y="340409"/>
            <a:ext cx="9599815" cy="608852"/>
          </a:xfrm>
        </p:spPr>
        <p:txBody>
          <a:bodyPr/>
          <a:lstStyle>
            <a:lvl1pPr>
              <a:defRPr lang="fr-FR" cap="all" baseline="0" dirty="0">
                <a:solidFill>
                  <a:srgbClr val="133176"/>
                </a:solidFill>
                <a:latin typeface="Gill Sans Std" panose="020B0502020104020203" pitchFamily="34" charset="0"/>
              </a:defRPr>
            </a:lvl1pPr>
          </a:lstStyle>
          <a:p>
            <a:pPr marL="0" lvl="0"/>
            <a:r>
              <a:rPr lang="fr-FR" dirty="0" smtClean="0"/>
              <a:t>Modifiez le style du titre</a:t>
            </a:r>
            <a:endParaRPr lang="fr-FR" dirty="0"/>
          </a:p>
        </p:txBody>
      </p:sp>
      <p:sp>
        <p:nvSpPr>
          <p:cNvPr id="12" name="Espace réservé du texte 9"/>
          <p:cNvSpPr>
            <a:spLocks noGrp="1"/>
          </p:cNvSpPr>
          <p:nvPr>
            <p:ph type="body" sz="quarter" idx="10"/>
          </p:nvPr>
        </p:nvSpPr>
        <p:spPr>
          <a:xfrm>
            <a:off x="3240639" y="1023189"/>
            <a:ext cx="6599884" cy="535531"/>
          </a:xfrm>
        </p:spPr>
        <p:txBody>
          <a:bodyPr wrap="none">
            <a:spAutoFit/>
          </a:bodyPr>
          <a:lstStyle>
            <a:lvl1pPr marL="0" indent="0">
              <a:buNone/>
              <a:defRPr lang="fr-FR" sz="3200" kern="1200" dirty="0" smtClean="0">
                <a:solidFill>
                  <a:srgbClr val="00B0F0"/>
                </a:solidFill>
                <a:latin typeface="Gill Sans Std" panose="020B0502020104020203" pitchFamily="34" charset="0"/>
                <a:ea typeface="+mn-ea"/>
                <a:cs typeface="+mn-cs"/>
              </a:defRPr>
            </a:lvl1pPr>
          </a:lstStyle>
          <a:p>
            <a:pPr marL="0" lvl="0"/>
            <a:r>
              <a:rPr lang="fr-FR" dirty="0" smtClean="0"/>
              <a:t>Modifiez les styles du texte du masque</a:t>
            </a:r>
          </a:p>
        </p:txBody>
      </p:sp>
    </p:spTree>
    <p:extLst>
      <p:ext uri="{BB962C8B-B14F-4D97-AF65-F5344CB8AC3E}">
        <p14:creationId xmlns:p14="http://schemas.microsoft.com/office/powerpoint/2010/main" xmlns="" val="954166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Vide">
    <p:bg>
      <p:bgPr>
        <a:solidFill>
          <a:srgbClr val="00B0F0"/>
        </a:solidFill>
        <a:effectLst/>
      </p:bgPr>
    </p:bg>
    <p:spTree>
      <p:nvGrpSpPr>
        <p:cNvPr id="1" name=""/>
        <p:cNvGrpSpPr/>
        <p:nvPr/>
      </p:nvGrpSpPr>
      <p:grpSpPr>
        <a:xfrm>
          <a:off x="0" y="0"/>
          <a:ext cx="0" cy="0"/>
          <a:chOff x="0" y="0"/>
          <a:chExt cx="0" cy="0"/>
        </a:xfrm>
      </p:grpSpPr>
      <p:sp>
        <p:nvSpPr>
          <p:cNvPr id="6" name="Rectangle 5"/>
          <p:cNvSpPr/>
          <p:nvPr userDrawn="1"/>
        </p:nvSpPr>
        <p:spPr>
          <a:xfrm>
            <a:off x="0" y="1295399"/>
            <a:ext cx="6094799" cy="5562601"/>
          </a:xfrm>
          <a:prstGeom prst="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10" name="Rectangle 9"/>
          <p:cNvSpPr/>
          <p:nvPr userDrawn="1"/>
        </p:nvSpPr>
        <p:spPr>
          <a:xfrm>
            <a:off x="2199074" y="0"/>
            <a:ext cx="7791449"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p>
        </p:txBody>
      </p:sp>
      <p:sp>
        <p:nvSpPr>
          <p:cNvPr id="13" name="Espace réservé du texte 9"/>
          <p:cNvSpPr>
            <a:spLocks noGrp="1"/>
          </p:cNvSpPr>
          <p:nvPr>
            <p:ph type="body" sz="quarter" idx="10"/>
          </p:nvPr>
        </p:nvSpPr>
        <p:spPr>
          <a:xfrm>
            <a:off x="2875517" y="894458"/>
            <a:ext cx="7523919" cy="535531"/>
          </a:xfrm>
        </p:spPr>
        <p:txBody>
          <a:bodyPr wrap="none">
            <a:spAutoFit/>
          </a:bodyPr>
          <a:lstStyle>
            <a:lvl1pPr marL="0" indent="0">
              <a:buNone/>
              <a:defRPr lang="fr-FR" sz="3200" b="1" dirty="0" smtClean="0">
                <a:solidFill>
                  <a:srgbClr val="133176"/>
                </a:solidFill>
                <a:latin typeface="Gill Sans Std" panose="020B0502020104020203" pitchFamily="34" charset="0"/>
              </a:defRPr>
            </a:lvl1pPr>
          </a:lstStyle>
          <a:p>
            <a:pPr marL="0" lvl="0"/>
            <a:r>
              <a:rPr lang="fr-FR" dirty="0" smtClean="0"/>
              <a:t>Modifiez les styles du texte du masque</a:t>
            </a:r>
          </a:p>
        </p:txBody>
      </p:sp>
      <p:sp>
        <p:nvSpPr>
          <p:cNvPr id="14" name="Titre 7"/>
          <p:cNvSpPr>
            <a:spLocks noGrp="1"/>
          </p:cNvSpPr>
          <p:nvPr>
            <p:ph type="title"/>
          </p:nvPr>
        </p:nvSpPr>
        <p:spPr>
          <a:xfrm>
            <a:off x="2227063" y="211678"/>
            <a:ext cx="10714239" cy="608852"/>
          </a:xfrm>
        </p:spPr>
        <p:txBody>
          <a:bodyPr/>
          <a:lstStyle>
            <a:lvl1pPr>
              <a:defRPr lang="fr-FR" sz="4000" cap="all" baseline="0" dirty="0">
                <a:solidFill>
                  <a:srgbClr val="00B0F0"/>
                </a:solidFill>
                <a:latin typeface="Gill Sans Std" panose="020B0502020104020203" pitchFamily="34" charset="0"/>
              </a:defRPr>
            </a:lvl1pPr>
          </a:lstStyle>
          <a:p>
            <a:pPr marL="0" lvl="0"/>
            <a:r>
              <a:rPr lang="fr-FR" dirty="0" smtClean="0"/>
              <a:t>Modifiez le style du titre</a:t>
            </a:r>
            <a:endParaRPr lang="fr-FR" dirty="0"/>
          </a:p>
        </p:txBody>
      </p:sp>
    </p:spTree>
    <p:extLst>
      <p:ext uri="{BB962C8B-B14F-4D97-AF65-F5344CB8AC3E}">
        <p14:creationId xmlns:p14="http://schemas.microsoft.com/office/powerpoint/2010/main" xmlns="" val="27485204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CD1B4-F67C-4C24-BF44-2D049640D77A}" type="datetimeFigureOut">
              <a:rPr lang="fr-FR" smtClean="0"/>
              <a:pPr/>
              <a:t>19/12/2017</a:t>
            </a:fld>
            <a:endParaRPr lang="fr-FR"/>
          </a:p>
        </p:txBody>
      </p:sp>
      <p:sp>
        <p:nvSpPr>
          <p:cNvPr id="5" name="Espace réservé du pied de page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89AB7-F0A9-46FC-A360-BF17D6A7B508}" type="slidenum">
              <a:rPr lang="fr-FR" smtClean="0"/>
              <a:pPr/>
              <a:t>‹N°›</a:t>
            </a:fld>
            <a:endParaRPr lang="fr-FR"/>
          </a:p>
        </p:txBody>
      </p:sp>
    </p:spTree>
    <p:extLst>
      <p:ext uri="{BB962C8B-B14F-4D97-AF65-F5344CB8AC3E}">
        <p14:creationId xmlns:p14="http://schemas.microsoft.com/office/powerpoint/2010/main" xmlns="" val="109691659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72" r:id="rId5"/>
    <p:sldLayoutId id="2147483664" r:id="rId6"/>
    <p:sldLayoutId id="2147483659" r:id="rId7"/>
    <p:sldLayoutId id="2147483665" r:id="rId8"/>
    <p:sldLayoutId id="2147483668" r:id="rId9"/>
    <p:sldLayoutId id="2147483666" r:id="rId10"/>
    <p:sldLayoutId id="2147483667" r:id="rId11"/>
    <p:sldLayoutId id="2147483662" r:id="rId12"/>
    <p:sldLayoutId id="2147483669" r:id="rId13"/>
    <p:sldLayoutId id="2147483671" r:id="rId14"/>
    <p:sldLayoutId id="2147483663" r:id="rId15"/>
    <p:sldLayoutId id="2147483670" r:id="rId16"/>
    <p:sldLayoutId id="2147483673" r:id="rId17"/>
    <p:sldLayoutId id="2147483674"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4787996" y="4057693"/>
            <a:ext cx="6368142" cy="2074758"/>
          </a:xfrm>
        </p:spPr>
        <p:txBody>
          <a:bodyPr>
            <a:noAutofit/>
          </a:bodyPr>
          <a:lstStyle/>
          <a:p>
            <a:r>
              <a:rPr lang="fr-FR" sz="3200" cap="all" dirty="0">
                <a:solidFill>
                  <a:srgbClr val="133176"/>
                </a:solidFill>
                <a:latin typeface="Gill Sans Std Light" panose="020B0302020104020203" pitchFamily="34" charset="0"/>
              </a:rPr>
              <a:t>Les flux bancaires de demain</a:t>
            </a:r>
            <a:r>
              <a:rPr lang="fr-FR" sz="3200" dirty="0"/>
              <a:t/>
            </a:r>
            <a:br>
              <a:rPr lang="fr-FR" sz="3200" dirty="0"/>
            </a:br>
            <a:endParaRPr lang="fr-FR" sz="3200" b="1" cap="all" dirty="0">
              <a:solidFill>
                <a:srgbClr val="133176"/>
              </a:solidFill>
              <a:latin typeface="Gill Sans Std" panose="020B0502020104020203" pitchFamily="34" charset="0"/>
            </a:endParaRPr>
          </a:p>
        </p:txBody>
      </p:sp>
      <p:sp>
        <p:nvSpPr>
          <p:cNvPr id="4" name="Titre 1"/>
          <p:cNvSpPr txBox="1">
            <a:spLocks/>
          </p:cNvSpPr>
          <p:nvPr/>
        </p:nvSpPr>
        <p:spPr>
          <a:xfrm>
            <a:off x="6217635" y="2889"/>
            <a:ext cx="6368142" cy="20747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cap="all" dirty="0">
                <a:solidFill>
                  <a:srgbClr val="133176"/>
                </a:solidFill>
                <a:latin typeface="Gill Sans Std Light" panose="020B0302020104020203" pitchFamily="34" charset="0"/>
              </a:rPr>
              <a:t>optimiser mes encaissements </a:t>
            </a:r>
            <a:br>
              <a:rPr lang="fr-FR" sz="3200" cap="all" dirty="0">
                <a:solidFill>
                  <a:srgbClr val="133176"/>
                </a:solidFill>
                <a:latin typeface="Gill Sans Std Light" panose="020B0302020104020203" pitchFamily="34" charset="0"/>
              </a:rPr>
            </a:br>
            <a:r>
              <a:rPr lang="fr-FR" sz="3200" cap="all" dirty="0">
                <a:solidFill>
                  <a:srgbClr val="133176"/>
                </a:solidFill>
                <a:latin typeface="Gill Sans Std Light" panose="020B0302020104020203" pitchFamily="34" charset="0"/>
              </a:rPr>
              <a:t>quelles nouveautés pour mon entreprise ? </a:t>
            </a:r>
          </a:p>
        </p:txBody>
      </p:sp>
      <p:sp>
        <p:nvSpPr>
          <p:cNvPr id="5" name="Rectangle 4"/>
          <p:cNvSpPr/>
          <p:nvPr/>
        </p:nvSpPr>
        <p:spPr>
          <a:xfrm>
            <a:off x="5592602" y="2685319"/>
            <a:ext cx="4389600" cy="1077218"/>
          </a:xfrm>
          <a:prstGeom prst="rect">
            <a:avLst/>
          </a:prstGeom>
        </p:spPr>
        <p:txBody>
          <a:bodyPr wrap="none">
            <a:spAutoFit/>
          </a:bodyPr>
          <a:lstStyle/>
          <a:p>
            <a:r>
              <a:rPr lang="fr-FR" sz="3200" cap="all" dirty="0">
                <a:solidFill>
                  <a:srgbClr val="133176"/>
                </a:solidFill>
                <a:latin typeface="Gill Sans Std Light" panose="020B0302020104020203" pitchFamily="34" charset="0"/>
                <a:ea typeface="+mj-ea"/>
                <a:cs typeface="+mj-cs"/>
              </a:rPr>
              <a:t>Gérer ma trésorerie </a:t>
            </a:r>
          </a:p>
          <a:p>
            <a:r>
              <a:rPr lang="fr-FR" sz="3200" cap="all" dirty="0">
                <a:solidFill>
                  <a:srgbClr val="133176"/>
                </a:solidFill>
                <a:latin typeface="Gill Sans Std Light" panose="020B0302020104020203" pitchFamily="34" charset="0"/>
                <a:ea typeface="+mj-ea"/>
                <a:cs typeface="+mj-cs"/>
              </a:rPr>
              <a:t>au quotidien</a:t>
            </a:r>
          </a:p>
        </p:txBody>
      </p:sp>
    </p:spTree>
    <p:extLst>
      <p:ext uri="{BB962C8B-B14F-4D97-AF65-F5344CB8AC3E}">
        <p14:creationId xmlns:p14="http://schemas.microsoft.com/office/powerpoint/2010/main" xmlns="" val="1742146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512634" y="78059"/>
            <a:ext cx="5319131" cy="608852"/>
          </a:xfrm>
        </p:spPr>
        <p:txBody>
          <a:bodyPr>
            <a:noAutofit/>
          </a:bodyPr>
          <a:lstStyle/>
          <a:p>
            <a:pPr algn="ctr"/>
            <a:r>
              <a:rPr lang="fr-FR" sz="2400" dirty="0" smtClean="0"/>
              <a:t>Les outils pour gérer ma trésorerie</a:t>
            </a:r>
            <a:endParaRPr lang="fr-FR" sz="2400" dirty="0"/>
          </a:p>
        </p:txBody>
      </p:sp>
      <p:sp>
        <p:nvSpPr>
          <p:cNvPr id="2" name="ZoneTexte 1"/>
          <p:cNvSpPr txBox="1"/>
          <p:nvPr/>
        </p:nvSpPr>
        <p:spPr>
          <a:xfrm>
            <a:off x="111353" y="1048215"/>
            <a:ext cx="3992295" cy="1384995"/>
          </a:xfrm>
          <a:prstGeom prst="rect">
            <a:avLst/>
          </a:prstGeom>
          <a:noFill/>
        </p:spPr>
        <p:txBody>
          <a:bodyPr wrap="square" rtlCol="0">
            <a:spAutoFit/>
          </a:bodyPr>
          <a:lstStyle/>
          <a:p>
            <a:r>
              <a:rPr lang="fr-FR" sz="2800" dirty="0" smtClean="0"/>
              <a:t>Toutes mes banques</a:t>
            </a:r>
          </a:p>
          <a:p>
            <a:r>
              <a:rPr lang="fr-FR" sz="2800" dirty="0" smtClean="0"/>
              <a:t>Tous mes comptes </a:t>
            </a:r>
          </a:p>
          <a:p>
            <a:r>
              <a:rPr lang="fr-FR" sz="2800" dirty="0" smtClean="0"/>
              <a:t>Un seul outil </a:t>
            </a:r>
            <a:endParaRPr lang="fr-FR" sz="2800" dirty="0"/>
          </a:p>
        </p:txBody>
      </p:sp>
      <p:pic>
        <p:nvPicPr>
          <p:cNvPr id="6" name="Image 5"/>
          <p:cNvPicPr>
            <a:picLocks noChangeAspect="1"/>
          </p:cNvPicPr>
          <p:nvPr/>
        </p:nvPicPr>
        <p:blipFill>
          <a:blip r:embed="rId3" cstate="print"/>
          <a:stretch>
            <a:fillRect/>
          </a:stretch>
        </p:blipFill>
        <p:spPr>
          <a:xfrm>
            <a:off x="383258" y="2720837"/>
            <a:ext cx="2984825" cy="1942755"/>
          </a:xfrm>
          <a:prstGeom prst="rect">
            <a:avLst/>
          </a:prstGeom>
        </p:spPr>
      </p:pic>
      <p:sp>
        <p:nvSpPr>
          <p:cNvPr id="7" name="ZoneTexte 6"/>
          <p:cNvSpPr txBox="1"/>
          <p:nvPr/>
        </p:nvSpPr>
        <p:spPr>
          <a:xfrm>
            <a:off x="5122666" y="1226633"/>
            <a:ext cx="3284938" cy="954107"/>
          </a:xfrm>
          <a:prstGeom prst="rect">
            <a:avLst/>
          </a:prstGeom>
          <a:noFill/>
        </p:spPr>
        <p:txBody>
          <a:bodyPr wrap="none" rtlCol="0">
            <a:spAutoFit/>
          </a:bodyPr>
          <a:lstStyle/>
          <a:p>
            <a:r>
              <a:rPr lang="fr-FR" sz="2800" dirty="0" smtClean="0"/>
              <a:t>Anticiper vos </a:t>
            </a:r>
          </a:p>
          <a:p>
            <a:r>
              <a:rPr lang="fr-FR" sz="2800" dirty="0"/>
              <a:t>b</a:t>
            </a:r>
            <a:r>
              <a:rPr lang="fr-FR" sz="2800" dirty="0" smtClean="0"/>
              <a:t>esoins de trésorerie</a:t>
            </a:r>
            <a:endParaRPr lang="fr-FR" sz="2800" dirty="0"/>
          </a:p>
        </p:txBody>
      </p:sp>
      <p:pic>
        <p:nvPicPr>
          <p:cNvPr id="8" name="Image 7"/>
          <p:cNvPicPr>
            <a:picLocks noChangeAspect="1"/>
          </p:cNvPicPr>
          <p:nvPr/>
        </p:nvPicPr>
        <p:blipFill>
          <a:blip r:embed="rId4" cstate="print"/>
          <a:stretch>
            <a:fillRect/>
          </a:stretch>
        </p:blipFill>
        <p:spPr>
          <a:xfrm>
            <a:off x="8943277" y="1226633"/>
            <a:ext cx="3021982" cy="1975707"/>
          </a:xfrm>
          <a:prstGeom prst="rect">
            <a:avLst/>
          </a:prstGeom>
        </p:spPr>
      </p:pic>
      <p:sp>
        <p:nvSpPr>
          <p:cNvPr id="9" name="ZoneTexte 8"/>
          <p:cNvSpPr txBox="1"/>
          <p:nvPr/>
        </p:nvSpPr>
        <p:spPr>
          <a:xfrm>
            <a:off x="4295485" y="3435151"/>
            <a:ext cx="4939301" cy="1384995"/>
          </a:xfrm>
          <a:prstGeom prst="rect">
            <a:avLst/>
          </a:prstGeom>
          <a:noFill/>
        </p:spPr>
        <p:txBody>
          <a:bodyPr wrap="none" rtlCol="0">
            <a:spAutoFit/>
          </a:bodyPr>
          <a:lstStyle/>
          <a:p>
            <a:r>
              <a:rPr lang="fr-FR" sz="2800" dirty="0" smtClean="0"/>
              <a:t>Validation et signature à distance</a:t>
            </a:r>
          </a:p>
          <a:p>
            <a:r>
              <a:rPr lang="fr-FR" sz="2800" dirty="0" smtClean="0"/>
              <a:t>Séparation des tâches </a:t>
            </a:r>
          </a:p>
          <a:p>
            <a:r>
              <a:rPr lang="fr-FR" sz="2800" dirty="0" smtClean="0"/>
              <a:t>Sécurisation</a:t>
            </a:r>
            <a:endParaRPr lang="fr-FR" sz="2800" dirty="0"/>
          </a:p>
        </p:txBody>
      </p:sp>
      <p:pic>
        <p:nvPicPr>
          <p:cNvPr id="10" name="Image 9"/>
          <p:cNvPicPr>
            <a:picLocks noChangeAspect="1"/>
          </p:cNvPicPr>
          <p:nvPr/>
        </p:nvPicPr>
        <p:blipFill>
          <a:blip r:embed="rId5" cstate="print"/>
          <a:stretch>
            <a:fillRect/>
          </a:stretch>
        </p:blipFill>
        <p:spPr>
          <a:xfrm>
            <a:off x="9749133" y="4127649"/>
            <a:ext cx="1410270" cy="1839068"/>
          </a:xfrm>
          <a:prstGeom prst="rect">
            <a:avLst/>
          </a:prstGeom>
        </p:spPr>
      </p:pic>
      <p:pic>
        <p:nvPicPr>
          <p:cNvPr id="11" name="Image 10"/>
          <p:cNvPicPr>
            <a:picLocks noChangeAspect="1"/>
          </p:cNvPicPr>
          <p:nvPr/>
        </p:nvPicPr>
        <p:blipFill>
          <a:blip r:embed="rId6" cstate="print"/>
          <a:stretch>
            <a:fillRect/>
          </a:stretch>
        </p:blipFill>
        <p:spPr>
          <a:xfrm>
            <a:off x="6451237" y="4683954"/>
            <a:ext cx="1029116" cy="1839068"/>
          </a:xfrm>
          <a:prstGeom prst="rect">
            <a:avLst/>
          </a:prstGeom>
        </p:spPr>
      </p:pic>
    </p:spTree>
    <p:extLst>
      <p:ext uri="{BB962C8B-B14F-4D97-AF65-F5344CB8AC3E}">
        <p14:creationId xmlns:p14="http://schemas.microsoft.com/office/powerpoint/2010/main" xmlns="" val="3947440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dirty="0" smtClean="0">
                <a:latin typeface="Gill Sans MT" pitchFamily="34" charset="0"/>
              </a:rPr>
              <a:t>LE FINANCEMENT COURT TERME</a:t>
            </a:r>
          </a:p>
        </p:txBody>
      </p:sp>
      <p:pic>
        <p:nvPicPr>
          <p:cNvPr id="7" name="Image 6"/>
          <p:cNvPicPr>
            <a:picLocks noChangeAspect="1"/>
          </p:cNvPicPr>
          <p:nvPr/>
        </p:nvPicPr>
        <p:blipFill>
          <a:blip r:embed="rId2" cstate="print"/>
          <a:stretch>
            <a:fillRect/>
          </a:stretch>
        </p:blipFill>
        <p:spPr>
          <a:xfrm>
            <a:off x="8259822" y="2031106"/>
            <a:ext cx="3124200" cy="2667000"/>
          </a:xfrm>
          <a:prstGeom prst="rect">
            <a:avLst/>
          </a:prstGeom>
        </p:spPr>
      </p:pic>
      <p:sp>
        <p:nvSpPr>
          <p:cNvPr id="8" name="Espace réservé du contenu 2"/>
          <p:cNvSpPr txBox="1">
            <a:spLocks/>
          </p:cNvSpPr>
          <p:nvPr/>
        </p:nvSpPr>
        <p:spPr bwMode="auto">
          <a:xfrm>
            <a:off x="373122" y="1892311"/>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Wingdings" panose="05000000000000000000" pitchFamily="2" charset="2"/>
              <a:buChar char="§"/>
              <a:defRPr sz="2800" b="0" kern="1200">
                <a:solidFill>
                  <a:schemeClr val="accent1">
                    <a:lumMod val="75000"/>
                  </a:schemeClr>
                </a:solidFill>
                <a:latin typeface="+mj-lt"/>
                <a:ea typeface="+mn-ea"/>
                <a:cs typeface="+mn-cs"/>
              </a:defRPr>
            </a:lvl1pPr>
            <a:lvl2pPr marL="685800" indent="-228600" algn="l" rtl="0" eaLnBrk="0" fontAlgn="base" hangingPunct="0">
              <a:lnSpc>
                <a:spcPct val="90000"/>
              </a:lnSpc>
              <a:spcBef>
                <a:spcPts val="500"/>
              </a:spcBef>
              <a:spcAft>
                <a:spcPct val="0"/>
              </a:spcAft>
              <a:buFont typeface="Calibri" panose="020F0502020204030204" pitchFamily="34" charset="0"/>
              <a:buChar char="−"/>
              <a:defRPr sz="2400" b="0" kern="1200">
                <a:solidFill>
                  <a:schemeClr val="accent1">
                    <a:lumMod val="75000"/>
                  </a:schemeClr>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kern="1200">
                <a:solidFill>
                  <a:schemeClr val="accent1">
                    <a:lumMod val="75000"/>
                  </a:schemeClr>
                </a:solidFill>
                <a:latin typeface="+mj-lt"/>
                <a:ea typeface="+mn-ea"/>
                <a:cs typeface="+mn-cs"/>
              </a:defRPr>
            </a:lvl3pPr>
            <a:lvl4pPr marL="1600200" indent="-228600" algn="l" rtl="0" eaLnBrk="0" fontAlgn="base" hangingPunct="0">
              <a:lnSpc>
                <a:spcPct val="90000"/>
              </a:lnSpc>
              <a:spcBef>
                <a:spcPts val="500"/>
              </a:spcBef>
              <a:spcAft>
                <a:spcPct val="0"/>
              </a:spcAft>
              <a:buFont typeface="Wingdings" panose="05000000000000000000" pitchFamily="2" charset="2"/>
              <a:buChar char="ü"/>
              <a:defRPr b="0" kern="1200">
                <a:solidFill>
                  <a:schemeClr val="accent1">
                    <a:lumMod val="75000"/>
                  </a:schemeClr>
                </a:solidFill>
                <a:latin typeface="+mj-lt"/>
                <a:ea typeface="+mn-ea"/>
                <a:cs typeface="+mn-cs"/>
              </a:defRPr>
            </a:lvl4pPr>
            <a:lvl5pPr marL="2057400" indent="-228600" algn="l" rtl="0" eaLnBrk="0" fontAlgn="base" hangingPunct="0">
              <a:lnSpc>
                <a:spcPct val="90000"/>
              </a:lnSpc>
              <a:spcBef>
                <a:spcPts val="500"/>
              </a:spcBef>
              <a:spcAft>
                <a:spcPct val="0"/>
              </a:spcAft>
              <a:buFont typeface="Wingdings" panose="05000000000000000000" pitchFamily="2" charset="2"/>
              <a:buChar char="ü"/>
              <a:defRPr b="0" kern="1200">
                <a:solidFill>
                  <a:schemeClr val="accent1">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Clr>
                <a:srgbClr val="000099"/>
              </a:buClr>
              <a:defRPr/>
            </a:pPr>
            <a:r>
              <a:rPr lang="fr-FR" altLang="fr-FR" sz="2000" b="1" u="sng" dirty="0" smtClean="0">
                <a:solidFill>
                  <a:srgbClr val="00459D"/>
                </a:solidFill>
                <a:latin typeface="+mn-lt"/>
                <a:cs typeface="Times New Roman" panose="02020603050405020304" pitchFamily="18" charset="0"/>
              </a:rPr>
              <a:t>Besoin de trésorerie à prévoir si</a:t>
            </a:r>
            <a:r>
              <a:rPr lang="fr-FR" altLang="fr-FR" sz="2000" b="1" dirty="0" smtClean="0">
                <a:solidFill>
                  <a:srgbClr val="00459D"/>
                </a:solidFill>
                <a:latin typeface="+mn-lt"/>
                <a:cs typeface="Times New Roman" panose="02020603050405020304" pitchFamily="18" charset="0"/>
              </a:rPr>
              <a:t>:</a:t>
            </a:r>
          </a:p>
          <a:p>
            <a:pPr eaLnBrk="1" hangingPunct="1">
              <a:buClr>
                <a:srgbClr val="000099"/>
              </a:buClr>
              <a:defRPr/>
            </a:pPr>
            <a:endParaRPr lang="fr-FR" altLang="fr-FR" sz="2000" b="1" dirty="0" smtClean="0">
              <a:solidFill>
                <a:srgbClr val="00459D"/>
              </a:solidFill>
              <a:latin typeface="+mn-lt"/>
              <a:cs typeface="Times New Roman" panose="02020603050405020304" pitchFamily="18" charset="0"/>
            </a:endParaRPr>
          </a:p>
          <a:p>
            <a:pPr lvl="1" eaLnBrk="1" hangingPunct="1">
              <a:buClr>
                <a:srgbClr val="0000FF"/>
              </a:buClr>
              <a:buFont typeface="Wingdings" panose="05000000000000000000" pitchFamily="2" charset="2"/>
              <a:buChar char="ü"/>
              <a:defRPr/>
            </a:pPr>
            <a:r>
              <a:rPr lang="fr-FR" altLang="fr-FR" sz="2000" b="1" dirty="0" smtClean="0">
                <a:solidFill>
                  <a:srgbClr val="00459D"/>
                </a:solidFill>
                <a:latin typeface="+mn-lt"/>
                <a:cs typeface="Times New Roman" panose="02020603050405020304" pitchFamily="18" charset="0"/>
              </a:rPr>
              <a:t>Décalages prévus entre les encaissements et décaissements</a:t>
            </a:r>
          </a:p>
          <a:p>
            <a:pPr lvl="1" eaLnBrk="1" hangingPunct="1">
              <a:buClr>
                <a:srgbClr val="0000FF"/>
              </a:buClr>
              <a:buFont typeface="Wingdings" panose="05000000000000000000" pitchFamily="2" charset="2"/>
              <a:buChar char="ü"/>
              <a:defRPr/>
            </a:pPr>
            <a:r>
              <a:rPr lang="fr-FR" altLang="fr-FR" sz="2000" b="1" dirty="0" smtClean="0">
                <a:solidFill>
                  <a:srgbClr val="00459D"/>
                </a:solidFill>
                <a:latin typeface="+mn-lt"/>
                <a:cs typeface="Times New Roman" panose="02020603050405020304" pitchFamily="18" charset="0"/>
              </a:rPr>
              <a:t>Saisonnalité de l’activité</a:t>
            </a:r>
          </a:p>
          <a:p>
            <a:pPr lvl="1" eaLnBrk="1" hangingPunct="1">
              <a:buClr>
                <a:srgbClr val="0000FF"/>
              </a:buClr>
              <a:buFont typeface="Wingdings" panose="05000000000000000000" pitchFamily="2" charset="2"/>
              <a:buChar char="ü"/>
              <a:defRPr/>
            </a:pPr>
            <a:r>
              <a:rPr lang="fr-FR" altLang="fr-FR" sz="2000" b="1" dirty="0" smtClean="0">
                <a:solidFill>
                  <a:srgbClr val="00459D"/>
                </a:solidFill>
                <a:latin typeface="+mn-lt"/>
                <a:cs typeface="Times New Roman" panose="02020603050405020304" pitchFamily="18" charset="0"/>
              </a:rPr>
              <a:t>Nécessité de constituer un stock</a:t>
            </a:r>
          </a:p>
          <a:p>
            <a:pPr lvl="1" eaLnBrk="1" hangingPunct="1">
              <a:buClr>
                <a:srgbClr val="0000FF"/>
              </a:buClr>
              <a:buFont typeface="Wingdings" panose="05000000000000000000" pitchFamily="2" charset="2"/>
              <a:buChar char="ü"/>
              <a:defRPr/>
            </a:pPr>
            <a:r>
              <a:rPr lang="fr-FR" altLang="fr-FR" sz="2000" b="1" dirty="0" smtClean="0">
                <a:solidFill>
                  <a:srgbClr val="00459D"/>
                </a:solidFill>
                <a:latin typeface="+mn-lt"/>
                <a:cs typeface="Times New Roman" panose="02020603050405020304" pitchFamily="18" charset="0"/>
              </a:rPr>
              <a:t>Retenues de garanties (professionnels du bâtiment)</a:t>
            </a:r>
          </a:p>
          <a:p>
            <a:endParaRPr lang="fr-FR" b="1" dirty="0">
              <a:solidFill>
                <a:srgbClr val="00459D"/>
              </a:solidFill>
              <a:latin typeface="+mn-lt"/>
            </a:endParaRPr>
          </a:p>
        </p:txBody>
      </p:sp>
    </p:spTree>
    <p:extLst>
      <p:ext uri="{BB962C8B-B14F-4D97-AF65-F5344CB8AC3E}">
        <p14:creationId xmlns:p14="http://schemas.microsoft.com/office/powerpoint/2010/main" xmlns="" val="4096719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47012" y="1089134"/>
            <a:ext cx="9965934" cy="513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Wingdings" panose="05000000000000000000" pitchFamily="2" charset="2"/>
              <a:buChar char="§"/>
              <a:defRPr sz="2800" b="0" kern="1200">
                <a:solidFill>
                  <a:schemeClr val="accent1">
                    <a:lumMod val="75000"/>
                  </a:schemeClr>
                </a:solidFill>
                <a:latin typeface="+mj-lt"/>
                <a:ea typeface="+mn-ea"/>
                <a:cs typeface="+mn-cs"/>
              </a:defRPr>
            </a:lvl1pPr>
            <a:lvl2pPr marL="685800" indent="-228600" algn="l" rtl="0" eaLnBrk="0" fontAlgn="base" hangingPunct="0">
              <a:lnSpc>
                <a:spcPct val="90000"/>
              </a:lnSpc>
              <a:spcBef>
                <a:spcPts val="500"/>
              </a:spcBef>
              <a:spcAft>
                <a:spcPct val="0"/>
              </a:spcAft>
              <a:buFont typeface="Calibri" panose="020F0502020204030204" pitchFamily="34" charset="0"/>
              <a:buChar char="−"/>
              <a:defRPr sz="2400" b="0" kern="1200">
                <a:solidFill>
                  <a:schemeClr val="accent1">
                    <a:lumMod val="75000"/>
                  </a:schemeClr>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kern="1200">
                <a:solidFill>
                  <a:schemeClr val="accent1">
                    <a:lumMod val="75000"/>
                  </a:schemeClr>
                </a:solidFill>
                <a:latin typeface="+mj-lt"/>
                <a:ea typeface="+mn-ea"/>
                <a:cs typeface="+mn-cs"/>
              </a:defRPr>
            </a:lvl3pPr>
            <a:lvl4pPr marL="1600200" indent="-228600" algn="l" rtl="0" eaLnBrk="0" fontAlgn="base" hangingPunct="0">
              <a:lnSpc>
                <a:spcPct val="90000"/>
              </a:lnSpc>
              <a:spcBef>
                <a:spcPts val="500"/>
              </a:spcBef>
              <a:spcAft>
                <a:spcPct val="0"/>
              </a:spcAft>
              <a:buFont typeface="Wingdings" panose="05000000000000000000" pitchFamily="2" charset="2"/>
              <a:buChar char="ü"/>
              <a:defRPr b="0" kern="1200">
                <a:solidFill>
                  <a:schemeClr val="accent1">
                    <a:lumMod val="75000"/>
                  </a:schemeClr>
                </a:solidFill>
                <a:latin typeface="+mj-lt"/>
                <a:ea typeface="+mn-ea"/>
                <a:cs typeface="+mn-cs"/>
              </a:defRPr>
            </a:lvl4pPr>
            <a:lvl5pPr marL="2057400" indent="-228600" algn="l" rtl="0" eaLnBrk="0" fontAlgn="base" hangingPunct="0">
              <a:lnSpc>
                <a:spcPct val="90000"/>
              </a:lnSpc>
              <a:spcBef>
                <a:spcPts val="500"/>
              </a:spcBef>
              <a:spcAft>
                <a:spcPct val="0"/>
              </a:spcAft>
              <a:buFont typeface="Wingdings" panose="05000000000000000000" pitchFamily="2" charset="2"/>
              <a:buChar char="ü"/>
              <a:defRPr b="0" kern="1200">
                <a:solidFill>
                  <a:schemeClr val="accent1">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05A0AA"/>
              </a:buClr>
              <a:buNone/>
            </a:pPr>
            <a:r>
              <a:rPr lang="fr-FR" altLang="fr-FR" sz="2000" b="1" dirty="0" smtClean="0">
                <a:solidFill>
                  <a:srgbClr val="00459D"/>
                </a:solidFill>
                <a:latin typeface="+mn-lt"/>
                <a:cs typeface="Times New Roman" panose="02020603050405020304" pitchFamily="18" charset="0"/>
              </a:rPr>
              <a:t>Les solutions à court terme : </a:t>
            </a:r>
          </a:p>
          <a:p>
            <a:pPr lvl="2">
              <a:buClr>
                <a:srgbClr val="05A0AA"/>
              </a:buClr>
              <a:buFont typeface="Wingdings" panose="05000000000000000000" pitchFamily="2" charset="2"/>
              <a:buChar char="§"/>
            </a:pPr>
            <a:endParaRPr lang="fr-FR" altLang="fr-FR" b="1" dirty="0" smtClean="0">
              <a:solidFill>
                <a:srgbClr val="00459D"/>
              </a:solidFill>
              <a:latin typeface="+mn-lt"/>
              <a:cs typeface="Times New Roman" panose="02020603050405020304" pitchFamily="18" charset="0"/>
            </a:endParaRPr>
          </a:p>
          <a:p>
            <a:pPr lvl="2">
              <a:buClr>
                <a:srgbClr val="05A0AA"/>
              </a:buClr>
              <a:buFont typeface="Wingdings" panose="05000000000000000000" pitchFamily="2" charset="2"/>
              <a:buChar char="§"/>
            </a:pPr>
            <a:r>
              <a:rPr lang="fr-FR" altLang="fr-FR" b="1" dirty="0" smtClean="0">
                <a:solidFill>
                  <a:srgbClr val="00459D"/>
                </a:solidFill>
                <a:latin typeface="+mn-lt"/>
                <a:cs typeface="Times New Roman" panose="02020603050405020304" pitchFamily="18" charset="0"/>
              </a:rPr>
              <a:t>Le crédit court terme de trésorerie : </a:t>
            </a:r>
          </a:p>
          <a:p>
            <a:pPr lvl="3">
              <a:buClr>
                <a:srgbClr val="05A0AA"/>
              </a:buClr>
              <a:buFontTx/>
              <a:buNone/>
            </a:pPr>
            <a:r>
              <a:rPr lang="fr-FR" altLang="fr-FR" sz="2000" b="1" dirty="0" smtClean="0">
                <a:solidFill>
                  <a:srgbClr val="00459D"/>
                </a:solidFill>
                <a:latin typeface="+mn-lt"/>
                <a:cs typeface="Times New Roman" panose="02020603050405020304" pitchFamily="18" charset="0"/>
              </a:rPr>
              <a:t>-Permet de financer vos besoins ponctuels de trésorerie dans l’attente d’une rentrée d’argent importante (activités saisonnières ou soutien de votre activité en période creuse) . </a:t>
            </a:r>
          </a:p>
          <a:p>
            <a:pPr lvl="3">
              <a:buClr>
                <a:srgbClr val="05A0AA"/>
              </a:buClr>
              <a:buFontTx/>
              <a:buChar char="o"/>
            </a:pPr>
            <a:endParaRPr lang="fr-FR" altLang="fr-FR" sz="2000" b="1" dirty="0" smtClean="0">
              <a:solidFill>
                <a:srgbClr val="00459D"/>
              </a:solidFill>
              <a:latin typeface="+mn-lt"/>
              <a:cs typeface="Times New Roman" panose="02020603050405020304" pitchFamily="18" charset="0"/>
            </a:endParaRPr>
          </a:p>
          <a:p>
            <a:pPr lvl="2">
              <a:buClr>
                <a:srgbClr val="05A0AA"/>
              </a:buClr>
              <a:buFont typeface="Wingdings" panose="05000000000000000000" pitchFamily="2" charset="2"/>
              <a:buChar char="§"/>
            </a:pPr>
            <a:r>
              <a:rPr lang="fr-FR" altLang="fr-FR" b="1" dirty="0" smtClean="0">
                <a:solidFill>
                  <a:srgbClr val="00459D"/>
                </a:solidFill>
                <a:latin typeface="+mn-lt"/>
                <a:cs typeface="Times New Roman" panose="02020603050405020304" pitchFamily="18" charset="0"/>
              </a:rPr>
              <a:t>L’autorisation de découvert :</a:t>
            </a:r>
          </a:p>
          <a:p>
            <a:pPr lvl="3">
              <a:buClr>
                <a:srgbClr val="05A0AA"/>
              </a:buClr>
              <a:buFontTx/>
              <a:buNone/>
            </a:pPr>
            <a:r>
              <a:rPr lang="fr-FR" altLang="fr-FR" sz="2000" b="1" dirty="0" smtClean="0">
                <a:solidFill>
                  <a:srgbClr val="00459D"/>
                </a:solidFill>
                <a:latin typeface="+mn-lt"/>
                <a:cs typeface="Times New Roman" panose="02020603050405020304" pitchFamily="18" charset="0"/>
              </a:rPr>
              <a:t>-Avance en compte courant. Le montant, la durée et le taux sont</a:t>
            </a:r>
          </a:p>
          <a:p>
            <a:pPr lvl="3">
              <a:buClr>
                <a:srgbClr val="05A0AA"/>
              </a:buClr>
              <a:buFontTx/>
              <a:buNone/>
            </a:pPr>
            <a:r>
              <a:rPr lang="fr-FR" altLang="fr-FR" sz="2000" b="1" dirty="0" smtClean="0">
                <a:solidFill>
                  <a:srgbClr val="00459D"/>
                </a:solidFill>
                <a:latin typeface="+mn-lt"/>
                <a:cs typeface="Times New Roman" panose="02020603050405020304" pitchFamily="18" charset="0"/>
              </a:rPr>
              <a:t>déterminés préalablement entre vous et la banque ( contrat ).</a:t>
            </a:r>
          </a:p>
          <a:p>
            <a:pPr lvl="3">
              <a:buClr>
                <a:srgbClr val="05A0AA"/>
              </a:buClr>
              <a:buFontTx/>
              <a:buChar char="o"/>
            </a:pPr>
            <a:endParaRPr lang="fr-FR" altLang="fr-FR" sz="2000" b="1" dirty="0" smtClean="0">
              <a:solidFill>
                <a:srgbClr val="00459D"/>
              </a:solidFill>
              <a:latin typeface="+mn-lt"/>
              <a:cs typeface="Times New Roman" panose="02020603050405020304" pitchFamily="18" charset="0"/>
            </a:endParaRPr>
          </a:p>
          <a:p>
            <a:pPr lvl="2">
              <a:buClr>
                <a:srgbClr val="05A0AA"/>
              </a:buClr>
              <a:buFont typeface="Wingdings" panose="05000000000000000000" pitchFamily="2" charset="2"/>
              <a:buChar char="§"/>
            </a:pPr>
            <a:r>
              <a:rPr lang="fr-FR" altLang="fr-FR" b="1" dirty="0" smtClean="0">
                <a:solidFill>
                  <a:srgbClr val="00459D"/>
                </a:solidFill>
                <a:latin typeface="+mn-lt"/>
                <a:cs typeface="Times New Roman" panose="02020603050405020304" pitchFamily="18" charset="0"/>
              </a:rPr>
              <a:t>L’ouverture de crédit court terme ( billet de trésorerie ) </a:t>
            </a:r>
          </a:p>
          <a:p>
            <a:pPr lvl="3">
              <a:buClr>
                <a:srgbClr val="05A0AA"/>
              </a:buClr>
              <a:buFontTx/>
              <a:buChar char="o"/>
            </a:pPr>
            <a:endParaRPr lang="fr-FR" altLang="fr-FR" sz="2000" b="1" dirty="0" smtClean="0">
              <a:solidFill>
                <a:srgbClr val="00459D"/>
              </a:solidFill>
              <a:latin typeface="+mn-lt"/>
              <a:cs typeface="Times New Roman" panose="02020603050405020304" pitchFamily="18" charset="0"/>
            </a:endParaRPr>
          </a:p>
          <a:p>
            <a:pPr lvl="3">
              <a:buClr>
                <a:srgbClr val="05A0AA"/>
              </a:buClr>
              <a:buFontTx/>
              <a:buChar char="o"/>
            </a:pPr>
            <a:endParaRPr lang="fr-FR" altLang="fr-FR" b="1" dirty="0" smtClean="0">
              <a:solidFill>
                <a:srgbClr val="00459D"/>
              </a:solidFill>
              <a:latin typeface="+mn-lt"/>
            </a:endParaRPr>
          </a:p>
          <a:p>
            <a:pPr lvl="3">
              <a:buClr>
                <a:srgbClr val="05A0AA"/>
              </a:buClr>
              <a:buFontTx/>
              <a:buChar char="o"/>
            </a:pPr>
            <a:endParaRPr lang="fr-FR" altLang="fr-FR" dirty="0" smtClean="0">
              <a:solidFill>
                <a:schemeClr val="hlink"/>
              </a:solidFill>
            </a:endParaRPr>
          </a:p>
          <a:p>
            <a:pPr lvl="3">
              <a:buClr>
                <a:srgbClr val="05A0AA"/>
              </a:buClr>
              <a:buFontTx/>
              <a:buChar char="o"/>
            </a:pPr>
            <a:endParaRPr lang="fr-FR" altLang="fr-FR" dirty="0" smtClean="0">
              <a:solidFill>
                <a:schemeClr val="hlink"/>
              </a:solidFill>
            </a:endParaRPr>
          </a:p>
          <a:p>
            <a:pPr lvl="3">
              <a:buClr>
                <a:srgbClr val="05A0AA"/>
              </a:buClr>
              <a:buFontTx/>
              <a:buChar char="o"/>
            </a:pPr>
            <a:endParaRPr lang="fr-FR" altLang="fr-FR" dirty="0" smtClean="0">
              <a:solidFill>
                <a:schemeClr val="hlink"/>
              </a:solidFill>
            </a:endParaRPr>
          </a:p>
          <a:p>
            <a:pPr lvl="3">
              <a:buClr>
                <a:srgbClr val="05A0AA"/>
              </a:buClr>
              <a:buFontTx/>
              <a:buChar char="o"/>
            </a:pPr>
            <a:endParaRPr lang="fr-FR" altLang="fr-FR" dirty="0" smtClean="0">
              <a:solidFill>
                <a:schemeClr val="hlink"/>
              </a:solidFill>
            </a:endParaRPr>
          </a:p>
          <a:p>
            <a:pPr lvl="3">
              <a:buClr>
                <a:srgbClr val="05A0AA"/>
              </a:buClr>
              <a:buFont typeface="Wingdings" panose="05000000000000000000" pitchFamily="2" charset="2"/>
              <a:buNone/>
            </a:pPr>
            <a:endParaRPr lang="fr-FR" altLang="fr-FR" dirty="0" smtClean="0">
              <a:solidFill>
                <a:schemeClr val="hlink"/>
              </a:solidFill>
            </a:endParaRPr>
          </a:p>
        </p:txBody>
      </p:sp>
      <p:pic>
        <p:nvPicPr>
          <p:cNvPr id="10" name="Image 9"/>
          <p:cNvPicPr>
            <a:picLocks noChangeAspect="1"/>
          </p:cNvPicPr>
          <p:nvPr/>
        </p:nvPicPr>
        <p:blipFill>
          <a:blip r:embed="rId2" cstate="print"/>
          <a:stretch>
            <a:fillRect/>
          </a:stretch>
        </p:blipFill>
        <p:spPr>
          <a:xfrm>
            <a:off x="10212946" y="3096947"/>
            <a:ext cx="1733550" cy="1733550"/>
          </a:xfrm>
          <a:prstGeom prst="rect">
            <a:avLst/>
          </a:prstGeom>
        </p:spPr>
      </p:pic>
    </p:spTree>
    <p:extLst>
      <p:ext uri="{BB962C8B-B14F-4D97-AF65-F5344CB8AC3E}">
        <p14:creationId xmlns:p14="http://schemas.microsoft.com/office/powerpoint/2010/main" xmlns="" val="1741191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33814" y="889476"/>
            <a:ext cx="7886700" cy="62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93663" indent="-93663" algn="l" rtl="0" eaLnBrk="0" fontAlgn="base" hangingPunct="0">
              <a:lnSpc>
                <a:spcPct val="90000"/>
              </a:lnSpc>
              <a:spcBef>
                <a:spcPts val="600"/>
              </a:spcBef>
              <a:spcAft>
                <a:spcPct val="0"/>
              </a:spcAft>
              <a:buFont typeface="GillSans" panose="020B0602020204020204" charset="0"/>
              <a:buChar char=" "/>
              <a:defRPr sz="2400" kern="1200">
                <a:solidFill>
                  <a:srgbClr val="003C82"/>
                </a:solidFill>
                <a:latin typeface="+mn-lt"/>
                <a:ea typeface="+mn-ea"/>
                <a:cs typeface="+mn-cs"/>
              </a:defRPr>
            </a:lvl1pPr>
            <a:lvl2pPr marL="355600" indent="-228600" algn="l" rtl="0" eaLnBrk="0" fontAlgn="base" hangingPunct="0">
              <a:lnSpc>
                <a:spcPct val="90000"/>
              </a:lnSpc>
              <a:spcBef>
                <a:spcPts val="600"/>
              </a:spcBef>
              <a:spcAft>
                <a:spcPct val="0"/>
              </a:spcAft>
              <a:buClr>
                <a:schemeClr val="bg2"/>
              </a:buClr>
              <a:buFont typeface="Wingdings" panose="05000000000000000000" pitchFamily="2" charset="2"/>
              <a:buChar char="§"/>
              <a:defRPr sz="2000" kern="1200">
                <a:solidFill>
                  <a:srgbClr val="003C82"/>
                </a:solidFill>
                <a:latin typeface="+mn-lt"/>
                <a:ea typeface="+mn-ea"/>
                <a:cs typeface="+mn-cs"/>
              </a:defRPr>
            </a:lvl2pPr>
            <a:lvl3pPr marL="719138" indent="-320675" algn="l" rtl="0" eaLnBrk="0" fontAlgn="base" hangingPunct="0">
              <a:lnSpc>
                <a:spcPct val="90000"/>
              </a:lnSpc>
              <a:spcBef>
                <a:spcPts val="600"/>
              </a:spcBef>
              <a:spcAft>
                <a:spcPct val="0"/>
              </a:spcAft>
              <a:buClr>
                <a:schemeClr val="bg2"/>
              </a:buClr>
              <a:buFont typeface="Wingdings" panose="05000000000000000000" pitchFamily="2" charset="2"/>
              <a:buChar char="§"/>
              <a:defRPr kern="1200">
                <a:solidFill>
                  <a:srgbClr val="003C82"/>
                </a:solidFill>
                <a:latin typeface="+mn-lt"/>
                <a:ea typeface="+mn-ea"/>
                <a:cs typeface="+mn-cs"/>
              </a:defRPr>
            </a:lvl3pPr>
            <a:lvl4pPr marL="1071563" indent="-322263" algn="l" rtl="0" eaLnBrk="0" fontAlgn="base" hangingPunct="0">
              <a:lnSpc>
                <a:spcPct val="90000"/>
              </a:lnSpc>
              <a:spcBef>
                <a:spcPts val="600"/>
              </a:spcBef>
              <a:spcAft>
                <a:spcPct val="0"/>
              </a:spcAft>
              <a:buClr>
                <a:schemeClr val="bg2"/>
              </a:buClr>
              <a:buFont typeface="Wingdings" panose="05000000000000000000" pitchFamily="2" charset="2"/>
              <a:buChar char="§"/>
              <a:defRPr sz="1600" kern="1200">
                <a:solidFill>
                  <a:srgbClr val="003C82"/>
                </a:solidFill>
                <a:latin typeface="+mn-lt"/>
                <a:ea typeface="+mn-ea"/>
                <a:cs typeface="+mn-cs"/>
              </a:defRPr>
            </a:lvl4pPr>
            <a:lvl5pPr marL="1435100" indent="-312738" algn="l" rtl="0" eaLnBrk="0" fontAlgn="base" hangingPunct="0">
              <a:lnSpc>
                <a:spcPct val="90000"/>
              </a:lnSpc>
              <a:spcBef>
                <a:spcPts val="600"/>
              </a:spcBef>
              <a:spcAft>
                <a:spcPct val="0"/>
              </a:spcAft>
              <a:buClr>
                <a:schemeClr val="bg2"/>
              </a:buClr>
              <a:buFont typeface="Wingdings" panose="05000000000000000000" pitchFamily="2" charset="2"/>
              <a:buChar char="§"/>
              <a:tabLst>
                <a:tab pos="1879600" algn="l"/>
              </a:tabLst>
              <a:defRPr sz="1400" kern="1200">
                <a:solidFill>
                  <a:srgbClr val="003C8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buClr>
                <a:srgbClr val="05A0AA"/>
              </a:buClr>
              <a:buFont typeface="Wingdings" panose="05000000000000000000" pitchFamily="2" charset="2"/>
              <a:buNone/>
            </a:pPr>
            <a:endParaRPr lang="fr-FR" altLang="fr-FR" dirty="0" smtClean="0">
              <a:solidFill>
                <a:schemeClr val="hlink"/>
              </a:solidFill>
            </a:endParaRPr>
          </a:p>
          <a:p>
            <a:pPr lvl="2">
              <a:buClr>
                <a:srgbClr val="05A0AA"/>
              </a:buClr>
            </a:pPr>
            <a:r>
              <a:rPr lang="fr-FR" altLang="fr-FR" sz="2000" b="1" dirty="0" smtClean="0">
                <a:solidFill>
                  <a:srgbClr val="00459D"/>
                </a:solidFill>
                <a:cs typeface="Times New Roman" panose="02020603050405020304" pitchFamily="18" charset="0"/>
              </a:rPr>
              <a:t>L’escompte de traites :</a:t>
            </a:r>
          </a:p>
          <a:p>
            <a:pPr lvl="3">
              <a:buClr>
                <a:srgbClr val="05A0AA"/>
              </a:buClr>
            </a:pPr>
            <a:r>
              <a:rPr lang="fr-FR" altLang="fr-FR" sz="2000" b="1" dirty="0" smtClean="0">
                <a:solidFill>
                  <a:srgbClr val="00459D"/>
                </a:solidFill>
                <a:cs typeface="Times New Roman" panose="02020603050405020304" pitchFamily="18" charset="0"/>
              </a:rPr>
              <a:t>Avance qui vous permet de disposer du montant d’une créance sans en </a:t>
            </a:r>
          </a:p>
          <a:p>
            <a:pPr lvl="3">
              <a:buClr>
                <a:srgbClr val="05A0AA"/>
              </a:buClr>
              <a:buFontTx/>
              <a:buNone/>
            </a:pPr>
            <a:r>
              <a:rPr lang="fr-FR" altLang="fr-FR" sz="2000" b="1" dirty="0" smtClean="0">
                <a:solidFill>
                  <a:srgbClr val="00459D"/>
                </a:solidFill>
                <a:cs typeface="Times New Roman" panose="02020603050405020304" pitchFamily="18" charset="0"/>
              </a:rPr>
              <a:t>	Attendre le règlement ( effet de commerce ). Si la créance reste impayée à l’échéance, ce sera à vous d’engager la procédure de recouvrement .</a:t>
            </a:r>
          </a:p>
          <a:p>
            <a:pPr lvl="3">
              <a:buClr>
                <a:srgbClr val="05A0AA"/>
              </a:buClr>
              <a:buFontTx/>
              <a:buChar char="o"/>
            </a:pPr>
            <a:endParaRPr lang="fr-FR" altLang="fr-FR" sz="2000" b="1" dirty="0" smtClean="0">
              <a:solidFill>
                <a:srgbClr val="00459D"/>
              </a:solidFill>
              <a:cs typeface="Times New Roman" panose="02020603050405020304" pitchFamily="18" charset="0"/>
            </a:endParaRPr>
          </a:p>
          <a:p>
            <a:pPr lvl="2">
              <a:buClr>
                <a:srgbClr val="05A0AA"/>
              </a:buClr>
            </a:pPr>
            <a:r>
              <a:rPr lang="fr-FR" altLang="fr-FR" sz="2000" b="1" dirty="0" smtClean="0">
                <a:solidFill>
                  <a:srgbClr val="00459D"/>
                </a:solidFill>
                <a:cs typeface="Times New Roman" panose="02020603050405020304" pitchFamily="18" charset="0"/>
              </a:rPr>
              <a:t>L’affacturage :</a:t>
            </a:r>
          </a:p>
          <a:p>
            <a:pPr lvl="3">
              <a:buClr>
                <a:srgbClr val="05A0AA"/>
              </a:buClr>
            </a:pPr>
            <a:r>
              <a:rPr lang="fr-FR" altLang="fr-FR" sz="2000" b="1" dirty="0" smtClean="0">
                <a:solidFill>
                  <a:srgbClr val="00459D"/>
                </a:solidFill>
                <a:cs typeface="Times New Roman" panose="02020603050405020304" pitchFamily="18" charset="0"/>
              </a:rPr>
              <a:t>Disposer du montant de facture(s) avant l’échéance de paiement </a:t>
            </a:r>
          </a:p>
          <a:p>
            <a:pPr lvl="3">
              <a:buClr>
                <a:srgbClr val="05A0AA"/>
              </a:buClr>
            </a:pPr>
            <a:r>
              <a:rPr lang="fr-FR" altLang="fr-FR" sz="2000" b="1" dirty="0" smtClean="0">
                <a:solidFill>
                  <a:srgbClr val="00459D"/>
                </a:solidFill>
                <a:cs typeface="Times New Roman" panose="02020603050405020304" pitchFamily="18" charset="0"/>
              </a:rPr>
              <a:t>Garantit la créance et inclut un service de recouvrement  </a:t>
            </a:r>
          </a:p>
        </p:txBody>
      </p:sp>
      <p:pic>
        <p:nvPicPr>
          <p:cNvPr id="11" name="Image 10"/>
          <p:cNvPicPr>
            <a:picLocks noChangeAspect="1"/>
          </p:cNvPicPr>
          <p:nvPr/>
        </p:nvPicPr>
        <p:blipFill>
          <a:blip r:embed="rId2" cstate="print"/>
          <a:stretch>
            <a:fillRect/>
          </a:stretch>
        </p:blipFill>
        <p:spPr>
          <a:xfrm>
            <a:off x="10092147" y="2409914"/>
            <a:ext cx="1597325" cy="1597325"/>
          </a:xfrm>
          <a:prstGeom prst="rect">
            <a:avLst/>
          </a:prstGeom>
        </p:spPr>
      </p:pic>
    </p:spTree>
    <p:extLst>
      <p:ext uri="{BB962C8B-B14F-4D97-AF65-F5344CB8AC3E}">
        <p14:creationId xmlns:p14="http://schemas.microsoft.com/office/powerpoint/2010/main" xmlns="" val="3815380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267" y="1255749"/>
            <a:ext cx="6096000" cy="2246769"/>
          </a:xfrm>
          <a:prstGeom prst="rect">
            <a:avLst/>
          </a:prstGeom>
        </p:spPr>
        <p:txBody>
          <a:bodyPr>
            <a:spAutoFit/>
          </a:bodyPr>
          <a:lstStyle/>
          <a:p>
            <a:pPr lvl="2">
              <a:buClr>
                <a:srgbClr val="05A0AA"/>
              </a:buClr>
              <a:buFont typeface="Wingdings" panose="05000000000000000000" pitchFamily="2" charset="2"/>
              <a:buNone/>
            </a:pPr>
            <a:endParaRPr lang="fr-FR" altLang="fr-FR" sz="2000" b="1" dirty="0">
              <a:solidFill>
                <a:srgbClr val="00459D"/>
              </a:solidFill>
              <a:cs typeface="Times New Roman" panose="02020603050405020304" pitchFamily="18" charset="0"/>
            </a:endParaRPr>
          </a:p>
          <a:p>
            <a:pPr lvl="2">
              <a:buClr>
                <a:srgbClr val="05A0AA"/>
              </a:buClr>
            </a:pPr>
            <a:r>
              <a:rPr lang="fr-FR" altLang="fr-FR" sz="2000" b="1" dirty="0">
                <a:solidFill>
                  <a:srgbClr val="00459D"/>
                </a:solidFill>
                <a:cs typeface="Times New Roman" panose="02020603050405020304" pitchFamily="18" charset="0"/>
              </a:rPr>
              <a:t>La cession Dailly :   </a:t>
            </a:r>
          </a:p>
          <a:p>
            <a:pPr lvl="3">
              <a:buClr>
                <a:srgbClr val="05A0AA"/>
              </a:buClr>
            </a:pPr>
            <a:r>
              <a:rPr lang="fr-FR" altLang="fr-FR" sz="2000" b="1" dirty="0">
                <a:solidFill>
                  <a:srgbClr val="00459D"/>
                </a:solidFill>
                <a:cs typeface="Times New Roman" panose="02020603050405020304" pitchFamily="18" charset="0"/>
              </a:rPr>
              <a:t>Céder vos créances professionnelles à un établissement  financier </a:t>
            </a:r>
          </a:p>
          <a:p>
            <a:pPr lvl="3">
              <a:buClr>
                <a:srgbClr val="05A0AA"/>
              </a:buClr>
            </a:pPr>
            <a:r>
              <a:rPr lang="fr-FR" altLang="fr-FR" sz="2000" b="1" dirty="0">
                <a:solidFill>
                  <a:srgbClr val="00459D"/>
                </a:solidFill>
                <a:cs typeface="Times New Roman" panose="02020603050405020304" pitchFamily="18" charset="0"/>
              </a:rPr>
              <a:t>Pour opération d’escompte </a:t>
            </a:r>
          </a:p>
          <a:p>
            <a:pPr lvl="2">
              <a:buClr>
                <a:srgbClr val="05A0AA"/>
              </a:buClr>
              <a:buFont typeface="Wingdings" panose="05000000000000000000" pitchFamily="2" charset="2"/>
              <a:buNone/>
            </a:pPr>
            <a:endParaRPr lang="fr-FR" altLang="fr-FR" sz="2000" b="1" dirty="0">
              <a:solidFill>
                <a:srgbClr val="00459D"/>
              </a:solidFill>
              <a:cs typeface="Times New Roman" panose="02020603050405020304" pitchFamily="18" charset="0"/>
            </a:endParaRPr>
          </a:p>
          <a:p>
            <a:pPr lvl="2">
              <a:buClr>
                <a:srgbClr val="05A0AA"/>
              </a:buClr>
            </a:pPr>
            <a:r>
              <a:rPr lang="fr-FR" altLang="fr-FR" sz="2000" b="1" dirty="0">
                <a:solidFill>
                  <a:srgbClr val="00459D"/>
                </a:solidFill>
                <a:cs typeface="Times New Roman" panose="02020603050405020304" pitchFamily="18" charset="0"/>
              </a:rPr>
              <a:t>La facilité de caisse ( non contractuelle </a:t>
            </a:r>
            <a:r>
              <a:rPr lang="fr-FR" altLang="fr-FR" b="1" dirty="0">
                <a:solidFill>
                  <a:srgbClr val="00459D"/>
                </a:solidFill>
                <a:cs typeface="Times New Roman" panose="02020603050405020304" pitchFamily="18" charset="0"/>
              </a:rPr>
              <a:t>)  </a:t>
            </a:r>
          </a:p>
        </p:txBody>
      </p:sp>
      <p:pic>
        <p:nvPicPr>
          <p:cNvPr id="9" name="Image 8"/>
          <p:cNvPicPr>
            <a:picLocks noChangeAspect="1"/>
          </p:cNvPicPr>
          <p:nvPr/>
        </p:nvPicPr>
        <p:blipFill>
          <a:blip r:embed="rId2" cstate="print"/>
          <a:stretch>
            <a:fillRect/>
          </a:stretch>
        </p:blipFill>
        <p:spPr>
          <a:xfrm>
            <a:off x="8770714" y="2198681"/>
            <a:ext cx="2047540" cy="2087170"/>
          </a:xfrm>
          <a:prstGeom prst="rect">
            <a:avLst/>
          </a:prstGeom>
        </p:spPr>
      </p:pic>
    </p:spTree>
    <p:extLst>
      <p:ext uri="{BB962C8B-B14F-4D97-AF65-F5344CB8AC3E}">
        <p14:creationId xmlns:p14="http://schemas.microsoft.com/office/powerpoint/2010/main" xmlns="" val="268093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a:xfrm>
            <a:off x="0" y="2501821"/>
            <a:ext cx="12192000" cy="1006429"/>
          </a:xfrm>
        </p:spPr>
        <p:txBody>
          <a:bodyPr/>
          <a:lstStyle/>
          <a:p>
            <a:pPr algn="ctr"/>
            <a:r>
              <a:rPr lang="fr-FR" dirty="0" smtClean="0"/>
              <a:t>Les flux bancaires de demain</a:t>
            </a:r>
            <a:endParaRPr lang="fr-FR" dirty="0"/>
          </a:p>
        </p:txBody>
      </p:sp>
    </p:spTree>
    <p:extLst>
      <p:ext uri="{BB962C8B-B14F-4D97-AF65-F5344CB8AC3E}">
        <p14:creationId xmlns:p14="http://schemas.microsoft.com/office/powerpoint/2010/main" xmlns="" val="2426142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e 95"/>
          <p:cNvGrpSpPr>
            <a:grpSpLocks noChangeAspect="1"/>
          </p:cNvGrpSpPr>
          <p:nvPr/>
        </p:nvGrpSpPr>
        <p:grpSpPr>
          <a:xfrm>
            <a:off x="2681215" y="4269459"/>
            <a:ext cx="1176183" cy="1613958"/>
            <a:chOff x="6076982" y="1903749"/>
            <a:chExt cx="1457463" cy="1999931"/>
          </a:xfrm>
          <a:solidFill>
            <a:schemeClr val="tx2"/>
          </a:solidFill>
        </p:grpSpPr>
        <p:sp>
          <p:nvSpPr>
            <p:cNvPr id="97" name="Arc plein 96"/>
            <p:cNvSpPr/>
            <p:nvPr/>
          </p:nvSpPr>
          <p:spPr>
            <a:xfrm rot="10800000">
              <a:off x="6076982" y="3158920"/>
              <a:ext cx="1457463" cy="744760"/>
            </a:xfrm>
            <a:prstGeom prst="blockArc">
              <a:avLst>
                <a:gd name="adj1" fmla="val 11097387"/>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8" name="Arc plein 97"/>
            <p:cNvSpPr/>
            <p:nvPr/>
          </p:nvSpPr>
          <p:spPr>
            <a:xfrm rot="17260023">
              <a:off x="5755848" y="2796650"/>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9" name="Arc plein 98"/>
            <p:cNvSpPr/>
            <p:nvPr/>
          </p:nvSpPr>
          <p:spPr>
            <a:xfrm rot="4339977" flipH="1">
              <a:off x="6562977" y="2796651"/>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0" name="Arc plein 99"/>
            <p:cNvSpPr/>
            <p:nvPr/>
          </p:nvSpPr>
          <p:spPr>
            <a:xfrm>
              <a:off x="6218735" y="2396428"/>
              <a:ext cx="1173956" cy="1057985"/>
            </a:xfrm>
            <a:prstGeom prst="blockArc">
              <a:avLst>
                <a:gd name="adj1" fmla="val 10800000"/>
                <a:gd name="adj2" fmla="val 225067"/>
                <a:gd name="adj3" fmla="val 213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1" name="Trapèze 100"/>
            <p:cNvSpPr/>
            <p:nvPr/>
          </p:nvSpPr>
          <p:spPr>
            <a:xfrm>
              <a:off x="6218735" y="2484893"/>
              <a:ext cx="1173956" cy="116443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à coins arrondis 26"/>
            <p:cNvSpPr/>
            <p:nvPr/>
          </p:nvSpPr>
          <p:spPr>
            <a:xfrm rot="20922477">
              <a:off x="6395802" y="1903749"/>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à coins arrondis 26"/>
            <p:cNvSpPr>
              <a:spLocks noChangeAspect="1"/>
            </p:cNvSpPr>
            <p:nvPr/>
          </p:nvSpPr>
          <p:spPr>
            <a:xfrm rot="435552">
              <a:off x="6599605" y="1933329"/>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6218735" y="2358327"/>
              <a:ext cx="1173956" cy="88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à coins arrondis 2"/>
            <p:cNvSpPr/>
            <p:nvPr/>
          </p:nvSpPr>
          <p:spPr>
            <a:xfrm>
              <a:off x="6884973" y="2412064"/>
              <a:ext cx="549772" cy="216865"/>
            </a:xfrm>
            <a:custGeom>
              <a:avLst/>
              <a:gdLst>
                <a:gd name="connsiteX0" fmla="*/ 0 w 590551"/>
                <a:gd name="connsiteY0" fmla="*/ 52525 h 105050"/>
                <a:gd name="connsiteX1" fmla="*/ 52525 w 590551"/>
                <a:gd name="connsiteY1" fmla="*/ 0 h 105050"/>
                <a:gd name="connsiteX2" fmla="*/ 538026 w 590551"/>
                <a:gd name="connsiteY2" fmla="*/ 0 h 105050"/>
                <a:gd name="connsiteX3" fmla="*/ 590551 w 590551"/>
                <a:gd name="connsiteY3" fmla="*/ 52525 h 105050"/>
                <a:gd name="connsiteX4" fmla="*/ 590551 w 590551"/>
                <a:gd name="connsiteY4" fmla="*/ 52525 h 105050"/>
                <a:gd name="connsiteX5" fmla="*/ 538026 w 590551"/>
                <a:gd name="connsiteY5" fmla="*/ 105050 h 105050"/>
                <a:gd name="connsiteX6" fmla="*/ 52525 w 590551"/>
                <a:gd name="connsiteY6" fmla="*/ 105050 h 105050"/>
                <a:gd name="connsiteX7" fmla="*/ 0 w 590551"/>
                <a:gd name="connsiteY7" fmla="*/ 52525 h 105050"/>
                <a:gd name="connsiteX0" fmla="*/ 0 w 590551"/>
                <a:gd name="connsiteY0" fmla="*/ 152538 h 205063"/>
                <a:gd name="connsiteX1" fmla="*/ 52525 w 590551"/>
                <a:gd name="connsiteY1" fmla="*/ 100013 h 205063"/>
                <a:gd name="connsiteX2" fmla="*/ 485638 w 590551"/>
                <a:gd name="connsiteY2" fmla="*/ 0 h 205063"/>
                <a:gd name="connsiteX3" fmla="*/ 590551 w 590551"/>
                <a:gd name="connsiteY3" fmla="*/ 152538 h 205063"/>
                <a:gd name="connsiteX4" fmla="*/ 590551 w 590551"/>
                <a:gd name="connsiteY4" fmla="*/ 152538 h 205063"/>
                <a:gd name="connsiteX5" fmla="*/ 538026 w 590551"/>
                <a:gd name="connsiteY5" fmla="*/ 205063 h 205063"/>
                <a:gd name="connsiteX6" fmla="*/ 52525 w 590551"/>
                <a:gd name="connsiteY6" fmla="*/ 205063 h 205063"/>
                <a:gd name="connsiteX7" fmla="*/ 0 w 590551"/>
                <a:gd name="connsiteY7" fmla="*/ 152538 h 205063"/>
                <a:gd name="connsiteX0" fmla="*/ 0 w 590551"/>
                <a:gd name="connsiteY0" fmla="*/ 152538 h 205063"/>
                <a:gd name="connsiteX1" fmla="*/ 52525 w 590551"/>
                <a:gd name="connsiteY1" fmla="*/ 100013 h 205063"/>
                <a:gd name="connsiteX2" fmla="*/ 485638 w 590551"/>
                <a:gd name="connsiteY2" fmla="*/ 0 h 205063"/>
                <a:gd name="connsiteX3" fmla="*/ 590551 w 590551"/>
                <a:gd name="connsiteY3" fmla="*/ 152538 h 205063"/>
                <a:gd name="connsiteX4" fmla="*/ 590551 w 590551"/>
                <a:gd name="connsiteY4" fmla="*/ 152538 h 205063"/>
                <a:gd name="connsiteX5" fmla="*/ 538026 w 590551"/>
                <a:gd name="connsiteY5" fmla="*/ 205063 h 205063"/>
                <a:gd name="connsiteX6" fmla="*/ 52525 w 590551"/>
                <a:gd name="connsiteY6" fmla="*/ 205063 h 205063"/>
                <a:gd name="connsiteX7" fmla="*/ 0 w 590551"/>
                <a:gd name="connsiteY7" fmla="*/ 152538 h 205063"/>
                <a:gd name="connsiteX0" fmla="*/ 0 w 590551"/>
                <a:gd name="connsiteY0" fmla="*/ 152538 h 205063"/>
                <a:gd name="connsiteX1" fmla="*/ 52525 w 590551"/>
                <a:gd name="connsiteY1" fmla="*/ 100013 h 205063"/>
                <a:gd name="connsiteX2" fmla="*/ 485638 w 590551"/>
                <a:gd name="connsiteY2" fmla="*/ 0 h 205063"/>
                <a:gd name="connsiteX3" fmla="*/ 590551 w 590551"/>
                <a:gd name="connsiteY3" fmla="*/ 152538 h 205063"/>
                <a:gd name="connsiteX4" fmla="*/ 540545 w 590551"/>
                <a:gd name="connsiteY4" fmla="*/ 50145 h 205063"/>
                <a:gd name="connsiteX5" fmla="*/ 538026 w 590551"/>
                <a:gd name="connsiteY5" fmla="*/ 205063 h 205063"/>
                <a:gd name="connsiteX6" fmla="*/ 52525 w 590551"/>
                <a:gd name="connsiteY6" fmla="*/ 205063 h 205063"/>
                <a:gd name="connsiteX7" fmla="*/ 0 w 590551"/>
                <a:gd name="connsiteY7" fmla="*/ 152538 h 205063"/>
                <a:gd name="connsiteX0" fmla="*/ 0 w 551606"/>
                <a:gd name="connsiteY0" fmla="*/ 152538 h 205063"/>
                <a:gd name="connsiteX1" fmla="*/ 52525 w 551606"/>
                <a:gd name="connsiteY1" fmla="*/ 100013 h 205063"/>
                <a:gd name="connsiteX2" fmla="*/ 485638 w 551606"/>
                <a:gd name="connsiteY2" fmla="*/ 0 h 205063"/>
                <a:gd name="connsiteX3" fmla="*/ 528639 w 551606"/>
                <a:gd name="connsiteY3" fmla="*/ 57288 h 205063"/>
                <a:gd name="connsiteX4" fmla="*/ 540545 w 551606"/>
                <a:gd name="connsiteY4" fmla="*/ 50145 h 205063"/>
                <a:gd name="connsiteX5" fmla="*/ 538026 w 551606"/>
                <a:gd name="connsiteY5" fmla="*/ 205063 h 205063"/>
                <a:gd name="connsiteX6" fmla="*/ 52525 w 551606"/>
                <a:gd name="connsiteY6" fmla="*/ 205063 h 205063"/>
                <a:gd name="connsiteX7" fmla="*/ 0 w 551606"/>
                <a:gd name="connsiteY7" fmla="*/ 152538 h 205063"/>
                <a:gd name="connsiteX0" fmla="*/ 0 w 551606"/>
                <a:gd name="connsiteY0" fmla="*/ 152538 h 205063"/>
                <a:gd name="connsiteX1" fmla="*/ 52525 w 551606"/>
                <a:gd name="connsiteY1" fmla="*/ 100013 h 205063"/>
                <a:gd name="connsiteX2" fmla="*/ 485638 w 551606"/>
                <a:gd name="connsiteY2" fmla="*/ 0 h 205063"/>
                <a:gd name="connsiteX3" fmla="*/ 528639 w 551606"/>
                <a:gd name="connsiteY3" fmla="*/ 57288 h 205063"/>
                <a:gd name="connsiteX4" fmla="*/ 540545 w 551606"/>
                <a:gd name="connsiteY4" fmla="*/ 50145 h 205063"/>
                <a:gd name="connsiteX5" fmla="*/ 538026 w 551606"/>
                <a:gd name="connsiteY5" fmla="*/ 205063 h 205063"/>
                <a:gd name="connsiteX6" fmla="*/ 52525 w 551606"/>
                <a:gd name="connsiteY6" fmla="*/ 205063 h 205063"/>
                <a:gd name="connsiteX7" fmla="*/ 0 w 551606"/>
                <a:gd name="connsiteY7" fmla="*/ 152538 h 205063"/>
                <a:gd name="connsiteX0" fmla="*/ 0 w 564422"/>
                <a:gd name="connsiteY0" fmla="*/ 152538 h 205063"/>
                <a:gd name="connsiteX1" fmla="*/ 52525 w 564422"/>
                <a:gd name="connsiteY1" fmla="*/ 100013 h 205063"/>
                <a:gd name="connsiteX2" fmla="*/ 485638 w 564422"/>
                <a:gd name="connsiteY2" fmla="*/ 0 h 205063"/>
                <a:gd name="connsiteX3" fmla="*/ 528639 w 564422"/>
                <a:gd name="connsiteY3" fmla="*/ 57288 h 205063"/>
                <a:gd name="connsiteX4" fmla="*/ 564358 w 564422"/>
                <a:gd name="connsiteY4" fmla="*/ 50145 h 205063"/>
                <a:gd name="connsiteX5" fmla="*/ 538026 w 564422"/>
                <a:gd name="connsiteY5" fmla="*/ 205063 h 205063"/>
                <a:gd name="connsiteX6" fmla="*/ 52525 w 564422"/>
                <a:gd name="connsiteY6" fmla="*/ 205063 h 205063"/>
                <a:gd name="connsiteX7" fmla="*/ 0 w 564422"/>
                <a:gd name="connsiteY7" fmla="*/ 152538 h 205063"/>
                <a:gd name="connsiteX0" fmla="*/ 0 w 543080"/>
                <a:gd name="connsiteY0" fmla="*/ 152538 h 205063"/>
                <a:gd name="connsiteX1" fmla="*/ 52525 w 543080"/>
                <a:gd name="connsiteY1" fmla="*/ 100013 h 205063"/>
                <a:gd name="connsiteX2" fmla="*/ 485638 w 543080"/>
                <a:gd name="connsiteY2" fmla="*/ 0 h 205063"/>
                <a:gd name="connsiteX3" fmla="*/ 528639 w 543080"/>
                <a:gd name="connsiteY3" fmla="*/ 57288 h 205063"/>
                <a:gd name="connsiteX4" fmla="*/ 538026 w 543080"/>
                <a:gd name="connsiteY4" fmla="*/ 205063 h 205063"/>
                <a:gd name="connsiteX5" fmla="*/ 52525 w 543080"/>
                <a:gd name="connsiteY5" fmla="*/ 205063 h 205063"/>
                <a:gd name="connsiteX6" fmla="*/ 0 w 543080"/>
                <a:gd name="connsiteY6" fmla="*/ 152538 h 205063"/>
                <a:gd name="connsiteX0" fmla="*/ 0 w 559578"/>
                <a:gd name="connsiteY0" fmla="*/ 162300 h 214825"/>
                <a:gd name="connsiteX1" fmla="*/ 52525 w 559578"/>
                <a:gd name="connsiteY1" fmla="*/ 109775 h 214825"/>
                <a:gd name="connsiteX2" fmla="*/ 485638 w 559578"/>
                <a:gd name="connsiteY2" fmla="*/ 9762 h 214825"/>
                <a:gd name="connsiteX3" fmla="*/ 547689 w 559578"/>
                <a:gd name="connsiteY3" fmla="*/ 33713 h 214825"/>
                <a:gd name="connsiteX4" fmla="*/ 538026 w 559578"/>
                <a:gd name="connsiteY4" fmla="*/ 214825 h 214825"/>
                <a:gd name="connsiteX5" fmla="*/ 52525 w 559578"/>
                <a:gd name="connsiteY5" fmla="*/ 214825 h 214825"/>
                <a:gd name="connsiteX6" fmla="*/ 0 w 559578"/>
                <a:gd name="connsiteY6" fmla="*/ 162300 h 214825"/>
                <a:gd name="connsiteX0" fmla="*/ 0 w 547689"/>
                <a:gd name="connsiteY0" fmla="*/ 152613 h 205138"/>
                <a:gd name="connsiteX1" fmla="*/ 52525 w 547689"/>
                <a:gd name="connsiteY1" fmla="*/ 100088 h 205138"/>
                <a:gd name="connsiteX2" fmla="*/ 485638 w 547689"/>
                <a:gd name="connsiteY2" fmla="*/ 75 h 205138"/>
                <a:gd name="connsiteX3" fmla="*/ 547689 w 547689"/>
                <a:gd name="connsiteY3" fmla="*/ 24026 h 205138"/>
                <a:gd name="connsiteX4" fmla="*/ 538026 w 547689"/>
                <a:gd name="connsiteY4" fmla="*/ 205138 h 205138"/>
                <a:gd name="connsiteX5" fmla="*/ 52525 w 547689"/>
                <a:gd name="connsiteY5" fmla="*/ 205138 h 205138"/>
                <a:gd name="connsiteX6" fmla="*/ 0 w 547689"/>
                <a:gd name="connsiteY6" fmla="*/ 152613 h 205138"/>
                <a:gd name="connsiteX0" fmla="*/ 0 w 557214"/>
                <a:gd name="connsiteY0" fmla="*/ 152613 h 205138"/>
                <a:gd name="connsiteX1" fmla="*/ 52525 w 557214"/>
                <a:gd name="connsiteY1" fmla="*/ 100088 h 205138"/>
                <a:gd name="connsiteX2" fmla="*/ 485638 w 557214"/>
                <a:gd name="connsiteY2" fmla="*/ 75 h 205138"/>
                <a:gd name="connsiteX3" fmla="*/ 557214 w 557214"/>
                <a:gd name="connsiteY3" fmla="*/ 24026 h 205138"/>
                <a:gd name="connsiteX4" fmla="*/ 538026 w 557214"/>
                <a:gd name="connsiteY4" fmla="*/ 205138 h 205138"/>
                <a:gd name="connsiteX5" fmla="*/ 52525 w 557214"/>
                <a:gd name="connsiteY5" fmla="*/ 205138 h 205138"/>
                <a:gd name="connsiteX6" fmla="*/ 0 w 557214"/>
                <a:gd name="connsiteY6" fmla="*/ 152613 h 205138"/>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38026 w 557214"/>
                <a:gd name="connsiteY4" fmla="*/ 207044 h 207044"/>
                <a:gd name="connsiteX5" fmla="*/ 52525 w 557214"/>
                <a:gd name="connsiteY5" fmla="*/ 207044 h 207044"/>
                <a:gd name="connsiteX6" fmla="*/ 0 w 557214"/>
                <a:gd name="connsiteY6"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38026 w 557214"/>
                <a:gd name="connsiteY4" fmla="*/ 207044 h 207044"/>
                <a:gd name="connsiteX5" fmla="*/ 535782 w 557214"/>
                <a:gd name="connsiteY5" fmla="*/ 87981 h 207044"/>
                <a:gd name="connsiteX6" fmla="*/ 52525 w 557214"/>
                <a:gd name="connsiteY6" fmla="*/ 207044 h 207044"/>
                <a:gd name="connsiteX7" fmla="*/ 0 w 557214"/>
                <a:gd name="connsiteY7"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35782 w 557214"/>
                <a:gd name="connsiteY4" fmla="*/ 87981 h 207044"/>
                <a:gd name="connsiteX5" fmla="*/ 52525 w 557214"/>
                <a:gd name="connsiteY5" fmla="*/ 207044 h 207044"/>
                <a:gd name="connsiteX6" fmla="*/ 0 w 557214"/>
                <a:gd name="connsiteY6"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52525 w 557214"/>
                <a:gd name="connsiteY5" fmla="*/ 207044 h 207044"/>
                <a:gd name="connsiteX6" fmla="*/ 0 w 557214"/>
                <a:gd name="connsiteY6"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326232 w 557214"/>
                <a:gd name="connsiteY5" fmla="*/ 183231 h 207044"/>
                <a:gd name="connsiteX6" fmla="*/ 52525 w 557214"/>
                <a:gd name="connsiteY6" fmla="*/ 207044 h 207044"/>
                <a:gd name="connsiteX7" fmla="*/ 0 w 557214"/>
                <a:gd name="connsiteY7"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526257 w 557214"/>
                <a:gd name="connsiteY5" fmla="*/ 99887 h 207044"/>
                <a:gd name="connsiteX6" fmla="*/ 326232 w 557214"/>
                <a:gd name="connsiteY6" fmla="*/ 183231 h 207044"/>
                <a:gd name="connsiteX7" fmla="*/ 52525 w 557214"/>
                <a:gd name="connsiteY7" fmla="*/ 207044 h 207044"/>
                <a:gd name="connsiteX8" fmla="*/ 0 w 557214"/>
                <a:gd name="connsiteY8"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526257 w 557214"/>
                <a:gd name="connsiteY5" fmla="*/ 99887 h 207044"/>
                <a:gd name="connsiteX6" fmla="*/ 326232 w 557214"/>
                <a:gd name="connsiteY6" fmla="*/ 183231 h 207044"/>
                <a:gd name="connsiteX7" fmla="*/ 202407 w 557214"/>
                <a:gd name="connsiteY7" fmla="*/ 204662 h 207044"/>
                <a:gd name="connsiteX8" fmla="*/ 52525 w 557214"/>
                <a:gd name="connsiteY8" fmla="*/ 207044 h 207044"/>
                <a:gd name="connsiteX9" fmla="*/ 0 w 557214"/>
                <a:gd name="connsiteY9" fmla="*/ 154519 h 207044"/>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6257 w 561976"/>
                <a:gd name="connsiteY5" fmla="*/ 99887 h 207044"/>
                <a:gd name="connsiteX6" fmla="*/ 326232 w 561976"/>
                <a:gd name="connsiteY6" fmla="*/ 183231 h 207044"/>
                <a:gd name="connsiteX7" fmla="*/ 202407 w 561976"/>
                <a:gd name="connsiteY7" fmla="*/ 204662 h 207044"/>
                <a:gd name="connsiteX8" fmla="*/ 52525 w 561976"/>
                <a:gd name="connsiteY8" fmla="*/ 207044 h 207044"/>
                <a:gd name="connsiteX9" fmla="*/ 0 w 561976"/>
                <a:gd name="connsiteY9" fmla="*/ 154519 h 207044"/>
                <a:gd name="connsiteX0" fmla="*/ 0 w 564727"/>
                <a:gd name="connsiteY0" fmla="*/ 154519 h 207044"/>
                <a:gd name="connsiteX1" fmla="*/ 52525 w 564727"/>
                <a:gd name="connsiteY1" fmla="*/ 101994 h 207044"/>
                <a:gd name="connsiteX2" fmla="*/ 485638 w 564727"/>
                <a:gd name="connsiteY2" fmla="*/ 1981 h 207044"/>
                <a:gd name="connsiteX3" fmla="*/ 557214 w 564727"/>
                <a:gd name="connsiteY3" fmla="*/ 25932 h 207044"/>
                <a:gd name="connsiteX4" fmla="*/ 561976 w 564727"/>
                <a:gd name="connsiteY4" fmla="*/ 59407 h 207044"/>
                <a:gd name="connsiteX5" fmla="*/ 526257 w 564727"/>
                <a:gd name="connsiteY5" fmla="*/ 99887 h 207044"/>
                <a:gd name="connsiteX6" fmla="*/ 202407 w 564727"/>
                <a:gd name="connsiteY6" fmla="*/ 204662 h 207044"/>
                <a:gd name="connsiteX7" fmla="*/ 52525 w 564727"/>
                <a:gd name="connsiteY7" fmla="*/ 207044 h 207044"/>
                <a:gd name="connsiteX8" fmla="*/ 0 w 564727"/>
                <a:gd name="connsiteY8" fmla="*/ 154519 h 207044"/>
                <a:gd name="connsiteX0" fmla="*/ 6972 w 581369"/>
                <a:gd name="connsiteY0" fmla="*/ 154519 h 208598"/>
                <a:gd name="connsiteX1" fmla="*/ 59497 w 581369"/>
                <a:gd name="connsiteY1" fmla="*/ 101994 h 208598"/>
                <a:gd name="connsiteX2" fmla="*/ 492610 w 581369"/>
                <a:gd name="connsiteY2" fmla="*/ 1981 h 208598"/>
                <a:gd name="connsiteX3" fmla="*/ 564186 w 581369"/>
                <a:gd name="connsiteY3" fmla="*/ 25932 h 208598"/>
                <a:gd name="connsiteX4" fmla="*/ 568948 w 581369"/>
                <a:gd name="connsiteY4" fmla="*/ 59407 h 208598"/>
                <a:gd name="connsiteX5" fmla="*/ 533229 w 581369"/>
                <a:gd name="connsiteY5" fmla="*/ 99887 h 208598"/>
                <a:gd name="connsiteX6" fmla="*/ 59497 w 581369"/>
                <a:gd name="connsiteY6" fmla="*/ 207044 h 208598"/>
                <a:gd name="connsiteX7" fmla="*/ 6972 w 581369"/>
                <a:gd name="connsiteY7" fmla="*/ 154519 h 208598"/>
                <a:gd name="connsiteX0" fmla="*/ 0 w 574397"/>
                <a:gd name="connsiteY0" fmla="*/ 154519 h 207044"/>
                <a:gd name="connsiteX1" fmla="*/ 52525 w 574397"/>
                <a:gd name="connsiteY1" fmla="*/ 101994 h 207044"/>
                <a:gd name="connsiteX2" fmla="*/ 485638 w 574397"/>
                <a:gd name="connsiteY2" fmla="*/ 1981 h 207044"/>
                <a:gd name="connsiteX3" fmla="*/ 557214 w 574397"/>
                <a:gd name="connsiteY3" fmla="*/ 25932 h 207044"/>
                <a:gd name="connsiteX4" fmla="*/ 561976 w 574397"/>
                <a:gd name="connsiteY4" fmla="*/ 59407 h 207044"/>
                <a:gd name="connsiteX5" fmla="*/ 526257 w 574397"/>
                <a:gd name="connsiteY5" fmla="*/ 99887 h 207044"/>
                <a:gd name="connsiteX6" fmla="*/ 52525 w 574397"/>
                <a:gd name="connsiteY6" fmla="*/ 207044 h 207044"/>
                <a:gd name="connsiteX7" fmla="*/ 0 w 574397"/>
                <a:gd name="connsiteY7" fmla="*/ 154519 h 207044"/>
                <a:gd name="connsiteX0" fmla="*/ 0 w 574397"/>
                <a:gd name="connsiteY0" fmla="*/ 154519 h 207044"/>
                <a:gd name="connsiteX1" fmla="*/ 52525 w 574397"/>
                <a:gd name="connsiteY1" fmla="*/ 101994 h 207044"/>
                <a:gd name="connsiteX2" fmla="*/ 485638 w 574397"/>
                <a:gd name="connsiteY2" fmla="*/ 1981 h 207044"/>
                <a:gd name="connsiteX3" fmla="*/ 557214 w 574397"/>
                <a:gd name="connsiteY3" fmla="*/ 25932 h 207044"/>
                <a:gd name="connsiteX4" fmla="*/ 561976 w 574397"/>
                <a:gd name="connsiteY4" fmla="*/ 59407 h 207044"/>
                <a:gd name="connsiteX5" fmla="*/ 526257 w 574397"/>
                <a:gd name="connsiteY5" fmla="*/ 99887 h 207044"/>
                <a:gd name="connsiteX6" fmla="*/ 52525 w 574397"/>
                <a:gd name="connsiteY6" fmla="*/ 207044 h 207044"/>
                <a:gd name="connsiteX7" fmla="*/ 0 w 574397"/>
                <a:gd name="connsiteY7" fmla="*/ 154519 h 207044"/>
                <a:gd name="connsiteX0" fmla="*/ 8996 w 570972"/>
                <a:gd name="connsiteY0" fmla="*/ 154519 h 210681"/>
                <a:gd name="connsiteX1" fmla="*/ 61521 w 570972"/>
                <a:gd name="connsiteY1" fmla="*/ 101994 h 210681"/>
                <a:gd name="connsiteX2" fmla="*/ 494634 w 570972"/>
                <a:gd name="connsiteY2" fmla="*/ 1981 h 210681"/>
                <a:gd name="connsiteX3" fmla="*/ 566210 w 570972"/>
                <a:gd name="connsiteY3" fmla="*/ 25932 h 210681"/>
                <a:gd name="connsiteX4" fmla="*/ 570972 w 570972"/>
                <a:gd name="connsiteY4" fmla="*/ 59407 h 210681"/>
                <a:gd name="connsiteX5" fmla="*/ 61521 w 570972"/>
                <a:gd name="connsiteY5" fmla="*/ 207044 h 210681"/>
                <a:gd name="connsiteX6" fmla="*/ 8996 w 570972"/>
                <a:gd name="connsiteY6" fmla="*/ 154519 h 210681"/>
                <a:gd name="connsiteX0" fmla="*/ 8996 w 570972"/>
                <a:gd name="connsiteY0" fmla="*/ 154519 h 210681"/>
                <a:gd name="connsiteX1" fmla="*/ 61521 w 570972"/>
                <a:gd name="connsiteY1" fmla="*/ 101994 h 210681"/>
                <a:gd name="connsiteX2" fmla="*/ 494634 w 570972"/>
                <a:gd name="connsiteY2" fmla="*/ 1981 h 210681"/>
                <a:gd name="connsiteX3" fmla="*/ 566210 w 570972"/>
                <a:gd name="connsiteY3" fmla="*/ 25932 h 210681"/>
                <a:gd name="connsiteX4" fmla="*/ 570972 w 570972"/>
                <a:gd name="connsiteY4" fmla="*/ 59407 h 210681"/>
                <a:gd name="connsiteX5" fmla="*/ 61521 w 570972"/>
                <a:gd name="connsiteY5" fmla="*/ 207044 h 210681"/>
                <a:gd name="connsiteX6" fmla="*/ 8996 w 570972"/>
                <a:gd name="connsiteY6" fmla="*/ 154519 h 210681"/>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525 w 561976"/>
                <a:gd name="connsiteY5" fmla="*/ 207044 h 207044"/>
                <a:gd name="connsiteX6" fmla="*/ 0 w 561976"/>
                <a:gd name="connsiteY6" fmla="*/ 154519 h 207044"/>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525 w 561976"/>
                <a:gd name="connsiteY5" fmla="*/ 207044 h 207044"/>
                <a:gd name="connsiteX6" fmla="*/ 0 w 561976"/>
                <a:gd name="connsiteY6" fmla="*/ 154519 h 207044"/>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525 w 561976"/>
                <a:gd name="connsiteY5" fmla="*/ 207044 h 207044"/>
                <a:gd name="connsiteX6" fmla="*/ 0 w 561976"/>
                <a:gd name="connsiteY6" fmla="*/ 154519 h 207044"/>
                <a:gd name="connsiteX0" fmla="*/ 0 w 564882"/>
                <a:gd name="connsiteY0" fmla="*/ 154519 h 207044"/>
                <a:gd name="connsiteX1" fmla="*/ 52525 w 564882"/>
                <a:gd name="connsiteY1" fmla="*/ 101994 h 207044"/>
                <a:gd name="connsiteX2" fmla="*/ 485638 w 564882"/>
                <a:gd name="connsiteY2" fmla="*/ 1981 h 207044"/>
                <a:gd name="connsiteX3" fmla="*/ 557214 w 564882"/>
                <a:gd name="connsiteY3" fmla="*/ 25932 h 207044"/>
                <a:gd name="connsiteX4" fmla="*/ 561976 w 564882"/>
                <a:gd name="connsiteY4" fmla="*/ 59407 h 207044"/>
                <a:gd name="connsiteX5" fmla="*/ 52525 w 564882"/>
                <a:gd name="connsiteY5" fmla="*/ 207044 h 207044"/>
                <a:gd name="connsiteX6" fmla="*/ 0 w 564882"/>
                <a:gd name="connsiteY6" fmla="*/ 154519 h 207044"/>
                <a:gd name="connsiteX0" fmla="*/ 0 w 557512"/>
                <a:gd name="connsiteY0" fmla="*/ 154519 h 207044"/>
                <a:gd name="connsiteX1" fmla="*/ 52525 w 557512"/>
                <a:gd name="connsiteY1" fmla="*/ 101994 h 207044"/>
                <a:gd name="connsiteX2" fmla="*/ 485638 w 557512"/>
                <a:gd name="connsiteY2" fmla="*/ 1981 h 207044"/>
                <a:gd name="connsiteX3" fmla="*/ 557214 w 557512"/>
                <a:gd name="connsiteY3" fmla="*/ 25932 h 207044"/>
                <a:gd name="connsiteX4" fmla="*/ 545804 w 557512"/>
                <a:gd name="connsiteY4" fmla="*/ 75240 h 207044"/>
                <a:gd name="connsiteX5" fmla="*/ 52525 w 557512"/>
                <a:gd name="connsiteY5" fmla="*/ 207044 h 207044"/>
                <a:gd name="connsiteX6" fmla="*/ 0 w 557512"/>
                <a:gd name="connsiteY6" fmla="*/ 154519 h 207044"/>
                <a:gd name="connsiteX0" fmla="*/ 0 w 557512"/>
                <a:gd name="connsiteY0" fmla="*/ 154519 h 207044"/>
                <a:gd name="connsiteX1" fmla="*/ 52525 w 557512"/>
                <a:gd name="connsiteY1" fmla="*/ 101994 h 207044"/>
                <a:gd name="connsiteX2" fmla="*/ 485638 w 557512"/>
                <a:gd name="connsiteY2" fmla="*/ 1981 h 207044"/>
                <a:gd name="connsiteX3" fmla="*/ 557214 w 557512"/>
                <a:gd name="connsiteY3" fmla="*/ 25932 h 207044"/>
                <a:gd name="connsiteX4" fmla="*/ 545804 w 557512"/>
                <a:gd name="connsiteY4" fmla="*/ 75240 h 207044"/>
                <a:gd name="connsiteX5" fmla="*/ 52525 w 557512"/>
                <a:gd name="connsiteY5" fmla="*/ 207044 h 207044"/>
                <a:gd name="connsiteX6" fmla="*/ 0 w 557512"/>
                <a:gd name="connsiteY6" fmla="*/ 154519 h 207044"/>
                <a:gd name="connsiteX0" fmla="*/ 0 w 560617"/>
                <a:gd name="connsiteY0" fmla="*/ 154519 h 207044"/>
                <a:gd name="connsiteX1" fmla="*/ 52525 w 560617"/>
                <a:gd name="connsiteY1" fmla="*/ 101994 h 207044"/>
                <a:gd name="connsiteX2" fmla="*/ 485638 w 560617"/>
                <a:gd name="connsiteY2" fmla="*/ 1981 h 207044"/>
                <a:gd name="connsiteX3" fmla="*/ 557214 w 560617"/>
                <a:gd name="connsiteY3" fmla="*/ 25932 h 207044"/>
                <a:gd name="connsiteX4" fmla="*/ 545804 w 560617"/>
                <a:gd name="connsiteY4" fmla="*/ 75240 h 207044"/>
                <a:gd name="connsiteX5" fmla="*/ 52525 w 560617"/>
                <a:gd name="connsiteY5" fmla="*/ 207044 h 207044"/>
                <a:gd name="connsiteX6" fmla="*/ 0 w 560617"/>
                <a:gd name="connsiteY6" fmla="*/ 154519 h 207044"/>
                <a:gd name="connsiteX0" fmla="*/ 0 w 557795"/>
                <a:gd name="connsiteY0" fmla="*/ 159917 h 212442"/>
                <a:gd name="connsiteX1" fmla="*/ 52525 w 557795"/>
                <a:gd name="connsiteY1" fmla="*/ 107392 h 212442"/>
                <a:gd name="connsiteX2" fmla="*/ 485638 w 557795"/>
                <a:gd name="connsiteY2" fmla="*/ 7379 h 212442"/>
                <a:gd name="connsiteX3" fmla="*/ 550745 w 557795"/>
                <a:gd name="connsiteY3" fmla="*/ 20247 h 212442"/>
                <a:gd name="connsiteX4" fmla="*/ 545804 w 557795"/>
                <a:gd name="connsiteY4" fmla="*/ 80638 h 212442"/>
                <a:gd name="connsiteX5" fmla="*/ 52525 w 557795"/>
                <a:gd name="connsiteY5" fmla="*/ 212442 h 212442"/>
                <a:gd name="connsiteX6" fmla="*/ 0 w 557795"/>
                <a:gd name="connsiteY6" fmla="*/ 159917 h 212442"/>
                <a:gd name="connsiteX0" fmla="*/ 0 w 557795"/>
                <a:gd name="connsiteY0" fmla="*/ 153872 h 206397"/>
                <a:gd name="connsiteX1" fmla="*/ 52525 w 557795"/>
                <a:gd name="connsiteY1" fmla="*/ 101347 h 206397"/>
                <a:gd name="connsiteX2" fmla="*/ 485638 w 557795"/>
                <a:gd name="connsiteY2" fmla="*/ 1334 h 206397"/>
                <a:gd name="connsiteX3" fmla="*/ 550745 w 557795"/>
                <a:gd name="connsiteY3" fmla="*/ 14202 h 206397"/>
                <a:gd name="connsiteX4" fmla="*/ 545804 w 557795"/>
                <a:gd name="connsiteY4" fmla="*/ 74593 h 206397"/>
                <a:gd name="connsiteX5" fmla="*/ 52525 w 557795"/>
                <a:gd name="connsiteY5" fmla="*/ 206397 h 206397"/>
                <a:gd name="connsiteX6" fmla="*/ 0 w 557795"/>
                <a:gd name="connsiteY6" fmla="*/ 153872 h 206397"/>
                <a:gd name="connsiteX0" fmla="*/ 0 w 557795"/>
                <a:gd name="connsiteY0" fmla="*/ 152145 h 204670"/>
                <a:gd name="connsiteX1" fmla="*/ 52525 w 557795"/>
                <a:gd name="connsiteY1" fmla="*/ 99620 h 204670"/>
                <a:gd name="connsiteX2" fmla="*/ 488872 w 557795"/>
                <a:gd name="connsiteY2" fmla="*/ 2773 h 204670"/>
                <a:gd name="connsiteX3" fmla="*/ 550745 w 557795"/>
                <a:gd name="connsiteY3" fmla="*/ 12475 h 204670"/>
                <a:gd name="connsiteX4" fmla="*/ 545804 w 557795"/>
                <a:gd name="connsiteY4" fmla="*/ 72866 h 204670"/>
                <a:gd name="connsiteX5" fmla="*/ 52525 w 557795"/>
                <a:gd name="connsiteY5" fmla="*/ 204670 h 204670"/>
                <a:gd name="connsiteX6" fmla="*/ 0 w 557795"/>
                <a:gd name="connsiteY6" fmla="*/ 152145 h 204670"/>
                <a:gd name="connsiteX0" fmla="*/ 0 w 557795"/>
                <a:gd name="connsiteY0" fmla="*/ 152145 h 204670"/>
                <a:gd name="connsiteX1" fmla="*/ 52525 w 557795"/>
                <a:gd name="connsiteY1" fmla="*/ 99620 h 204670"/>
                <a:gd name="connsiteX2" fmla="*/ 488872 w 557795"/>
                <a:gd name="connsiteY2" fmla="*/ 2773 h 204670"/>
                <a:gd name="connsiteX3" fmla="*/ 550745 w 557795"/>
                <a:gd name="connsiteY3" fmla="*/ 12475 h 204670"/>
                <a:gd name="connsiteX4" fmla="*/ 545804 w 557795"/>
                <a:gd name="connsiteY4" fmla="*/ 72866 h 204670"/>
                <a:gd name="connsiteX5" fmla="*/ 52525 w 557795"/>
                <a:gd name="connsiteY5" fmla="*/ 204670 h 204670"/>
                <a:gd name="connsiteX6" fmla="*/ 0 w 557795"/>
                <a:gd name="connsiteY6" fmla="*/ 152145 h 204670"/>
                <a:gd name="connsiteX0" fmla="*/ 0 w 557795"/>
                <a:gd name="connsiteY0" fmla="*/ 155939 h 208464"/>
                <a:gd name="connsiteX1" fmla="*/ 52525 w 557795"/>
                <a:gd name="connsiteY1" fmla="*/ 103414 h 208464"/>
                <a:gd name="connsiteX2" fmla="*/ 488872 w 557795"/>
                <a:gd name="connsiteY2" fmla="*/ 6567 h 208464"/>
                <a:gd name="connsiteX3" fmla="*/ 550745 w 557795"/>
                <a:gd name="connsiteY3" fmla="*/ 16269 h 208464"/>
                <a:gd name="connsiteX4" fmla="*/ 545804 w 557795"/>
                <a:gd name="connsiteY4" fmla="*/ 76660 h 208464"/>
                <a:gd name="connsiteX5" fmla="*/ 52525 w 557795"/>
                <a:gd name="connsiteY5" fmla="*/ 208464 h 208464"/>
                <a:gd name="connsiteX6" fmla="*/ 0 w 557795"/>
                <a:gd name="connsiteY6" fmla="*/ 155939 h 208464"/>
                <a:gd name="connsiteX0" fmla="*/ 0 w 557795"/>
                <a:gd name="connsiteY0" fmla="*/ 153349 h 205874"/>
                <a:gd name="connsiteX1" fmla="*/ 52525 w 557795"/>
                <a:gd name="connsiteY1" fmla="*/ 100824 h 205874"/>
                <a:gd name="connsiteX2" fmla="*/ 488872 w 557795"/>
                <a:gd name="connsiteY2" fmla="*/ 3977 h 205874"/>
                <a:gd name="connsiteX3" fmla="*/ 550745 w 557795"/>
                <a:gd name="connsiteY3" fmla="*/ 13679 h 205874"/>
                <a:gd name="connsiteX4" fmla="*/ 545804 w 557795"/>
                <a:gd name="connsiteY4" fmla="*/ 74070 h 205874"/>
                <a:gd name="connsiteX5" fmla="*/ 52525 w 557795"/>
                <a:gd name="connsiteY5" fmla="*/ 205874 h 205874"/>
                <a:gd name="connsiteX6" fmla="*/ 0 w 557795"/>
                <a:gd name="connsiteY6" fmla="*/ 153349 h 205874"/>
                <a:gd name="connsiteX0" fmla="*/ 0 w 557795"/>
                <a:gd name="connsiteY0" fmla="*/ 155276 h 207801"/>
                <a:gd name="connsiteX1" fmla="*/ 52525 w 557795"/>
                <a:gd name="connsiteY1" fmla="*/ 102751 h 207801"/>
                <a:gd name="connsiteX2" fmla="*/ 488872 w 557795"/>
                <a:gd name="connsiteY2" fmla="*/ 5904 h 207801"/>
                <a:gd name="connsiteX3" fmla="*/ 550745 w 557795"/>
                <a:gd name="connsiteY3" fmla="*/ 15606 h 207801"/>
                <a:gd name="connsiteX4" fmla="*/ 545804 w 557795"/>
                <a:gd name="connsiteY4" fmla="*/ 75997 h 207801"/>
                <a:gd name="connsiteX5" fmla="*/ 52525 w 557795"/>
                <a:gd name="connsiteY5" fmla="*/ 207801 h 207801"/>
                <a:gd name="connsiteX6" fmla="*/ 0 w 557795"/>
                <a:gd name="connsiteY6" fmla="*/ 155276 h 207801"/>
                <a:gd name="connsiteX0" fmla="*/ 0 w 557795"/>
                <a:gd name="connsiteY0" fmla="*/ 154783 h 207308"/>
                <a:gd name="connsiteX1" fmla="*/ 52525 w 557795"/>
                <a:gd name="connsiteY1" fmla="*/ 102258 h 207308"/>
                <a:gd name="connsiteX2" fmla="*/ 488872 w 557795"/>
                <a:gd name="connsiteY2" fmla="*/ 5411 h 207308"/>
                <a:gd name="connsiteX3" fmla="*/ 550745 w 557795"/>
                <a:gd name="connsiteY3" fmla="*/ 15113 h 207308"/>
                <a:gd name="connsiteX4" fmla="*/ 545804 w 557795"/>
                <a:gd name="connsiteY4" fmla="*/ 75504 h 207308"/>
                <a:gd name="connsiteX5" fmla="*/ 52525 w 557795"/>
                <a:gd name="connsiteY5" fmla="*/ 207308 h 207308"/>
                <a:gd name="connsiteX6" fmla="*/ 0 w 557795"/>
                <a:gd name="connsiteY6" fmla="*/ 154783 h 207308"/>
                <a:gd name="connsiteX0" fmla="*/ 0 w 559863"/>
                <a:gd name="connsiteY0" fmla="*/ 154783 h 207308"/>
                <a:gd name="connsiteX1" fmla="*/ 52525 w 559863"/>
                <a:gd name="connsiteY1" fmla="*/ 102258 h 207308"/>
                <a:gd name="connsiteX2" fmla="*/ 488872 w 559863"/>
                <a:gd name="connsiteY2" fmla="*/ 5411 h 207308"/>
                <a:gd name="connsiteX3" fmla="*/ 550745 w 559863"/>
                <a:gd name="connsiteY3" fmla="*/ 15113 h 207308"/>
                <a:gd name="connsiteX4" fmla="*/ 545804 w 559863"/>
                <a:gd name="connsiteY4" fmla="*/ 75504 h 207308"/>
                <a:gd name="connsiteX5" fmla="*/ 52525 w 559863"/>
                <a:gd name="connsiteY5" fmla="*/ 207308 h 207308"/>
                <a:gd name="connsiteX6" fmla="*/ 0 w 559863"/>
                <a:gd name="connsiteY6" fmla="*/ 154783 h 207308"/>
                <a:gd name="connsiteX0" fmla="*/ 0 w 560431"/>
                <a:gd name="connsiteY0" fmla="*/ 154783 h 207308"/>
                <a:gd name="connsiteX1" fmla="*/ 52525 w 560431"/>
                <a:gd name="connsiteY1" fmla="*/ 102258 h 207308"/>
                <a:gd name="connsiteX2" fmla="*/ 488872 w 560431"/>
                <a:gd name="connsiteY2" fmla="*/ 5411 h 207308"/>
                <a:gd name="connsiteX3" fmla="*/ 550745 w 560431"/>
                <a:gd name="connsiteY3" fmla="*/ 15113 h 207308"/>
                <a:gd name="connsiteX4" fmla="*/ 545804 w 560431"/>
                <a:gd name="connsiteY4" fmla="*/ 75504 h 207308"/>
                <a:gd name="connsiteX5" fmla="*/ 52525 w 560431"/>
                <a:gd name="connsiteY5" fmla="*/ 207308 h 207308"/>
                <a:gd name="connsiteX6" fmla="*/ 0 w 560431"/>
                <a:gd name="connsiteY6" fmla="*/ 154783 h 207308"/>
                <a:gd name="connsiteX0" fmla="*/ 0 w 560431"/>
                <a:gd name="connsiteY0" fmla="*/ 154783 h 207308"/>
                <a:gd name="connsiteX1" fmla="*/ 52525 w 560431"/>
                <a:gd name="connsiteY1" fmla="*/ 102258 h 207308"/>
                <a:gd name="connsiteX2" fmla="*/ 488872 w 560431"/>
                <a:gd name="connsiteY2" fmla="*/ 5411 h 207308"/>
                <a:gd name="connsiteX3" fmla="*/ 550745 w 560431"/>
                <a:gd name="connsiteY3" fmla="*/ 15113 h 207308"/>
                <a:gd name="connsiteX4" fmla="*/ 545804 w 560431"/>
                <a:gd name="connsiteY4" fmla="*/ 75504 h 207308"/>
                <a:gd name="connsiteX5" fmla="*/ 52525 w 560431"/>
                <a:gd name="connsiteY5" fmla="*/ 207308 h 207308"/>
                <a:gd name="connsiteX6" fmla="*/ 0 w 560431"/>
                <a:gd name="connsiteY6" fmla="*/ 154783 h 20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431" h="207308">
                  <a:moveTo>
                    <a:pt x="0" y="154783"/>
                  </a:moveTo>
                  <a:cubicBezTo>
                    <a:pt x="0" y="125774"/>
                    <a:pt x="23516" y="102258"/>
                    <a:pt x="52525" y="102258"/>
                  </a:cubicBezTo>
                  <a:cubicBezTo>
                    <a:pt x="214359" y="102258"/>
                    <a:pt x="380597" y="80825"/>
                    <a:pt x="488872" y="5411"/>
                  </a:cubicBezTo>
                  <a:cubicBezTo>
                    <a:pt x="513030" y="-2506"/>
                    <a:pt x="524462" y="-3623"/>
                    <a:pt x="550745" y="15113"/>
                  </a:cubicBezTo>
                  <a:cubicBezTo>
                    <a:pt x="560418" y="35770"/>
                    <a:pt x="568475" y="50096"/>
                    <a:pt x="545804" y="75504"/>
                  </a:cubicBezTo>
                  <a:cubicBezTo>
                    <a:pt x="416409" y="188020"/>
                    <a:pt x="257774" y="189873"/>
                    <a:pt x="52525" y="207308"/>
                  </a:cubicBezTo>
                  <a:cubicBezTo>
                    <a:pt x="30018" y="200994"/>
                    <a:pt x="0" y="183792"/>
                    <a:pt x="0" y="154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à coins arrondis 3"/>
            <p:cNvSpPr>
              <a:spLocks noChangeAspect="1"/>
            </p:cNvSpPr>
            <p:nvPr/>
          </p:nvSpPr>
          <p:spPr>
            <a:xfrm>
              <a:off x="7047656" y="2535364"/>
              <a:ext cx="401915" cy="134813"/>
            </a:xfrm>
            <a:custGeom>
              <a:avLst/>
              <a:gdLst>
                <a:gd name="connsiteX0" fmla="*/ 0 w 410368"/>
                <a:gd name="connsiteY0" fmla="*/ 52642 h 105284"/>
                <a:gd name="connsiteX1" fmla="*/ 52642 w 410368"/>
                <a:gd name="connsiteY1" fmla="*/ 0 h 105284"/>
                <a:gd name="connsiteX2" fmla="*/ 357726 w 410368"/>
                <a:gd name="connsiteY2" fmla="*/ 0 h 105284"/>
                <a:gd name="connsiteX3" fmla="*/ 410368 w 410368"/>
                <a:gd name="connsiteY3" fmla="*/ 52642 h 105284"/>
                <a:gd name="connsiteX4" fmla="*/ 410368 w 410368"/>
                <a:gd name="connsiteY4" fmla="*/ 52642 h 105284"/>
                <a:gd name="connsiteX5" fmla="*/ 357726 w 410368"/>
                <a:gd name="connsiteY5" fmla="*/ 105284 h 105284"/>
                <a:gd name="connsiteX6" fmla="*/ 52642 w 410368"/>
                <a:gd name="connsiteY6" fmla="*/ 105284 h 105284"/>
                <a:gd name="connsiteX7" fmla="*/ 0 w 410368"/>
                <a:gd name="connsiteY7" fmla="*/ 52642 h 105284"/>
                <a:gd name="connsiteX0" fmla="*/ 0 w 410368"/>
                <a:gd name="connsiteY0" fmla="*/ 83598 h 136240"/>
                <a:gd name="connsiteX1" fmla="*/ 52642 w 410368"/>
                <a:gd name="connsiteY1" fmla="*/ 30956 h 136240"/>
                <a:gd name="connsiteX2" fmla="*/ 348201 w 410368"/>
                <a:gd name="connsiteY2" fmla="*/ 0 h 136240"/>
                <a:gd name="connsiteX3" fmla="*/ 410368 w 410368"/>
                <a:gd name="connsiteY3" fmla="*/ 83598 h 136240"/>
                <a:gd name="connsiteX4" fmla="*/ 410368 w 410368"/>
                <a:gd name="connsiteY4" fmla="*/ 83598 h 136240"/>
                <a:gd name="connsiteX5" fmla="*/ 357726 w 410368"/>
                <a:gd name="connsiteY5" fmla="*/ 136240 h 136240"/>
                <a:gd name="connsiteX6" fmla="*/ 52642 w 410368"/>
                <a:gd name="connsiteY6" fmla="*/ 136240 h 136240"/>
                <a:gd name="connsiteX7" fmla="*/ 0 w 410368"/>
                <a:gd name="connsiteY7" fmla="*/ 83598 h 136240"/>
                <a:gd name="connsiteX0" fmla="*/ 0 w 410368"/>
                <a:gd name="connsiteY0" fmla="*/ 83598 h 136240"/>
                <a:gd name="connsiteX1" fmla="*/ 52642 w 410368"/>
                <a:gd name="connsiteY1" fmla="*/ 30956 h 136240"/>
                <a:gd name="connsiteX2" fmla="*/ 348201 w 410368"/>
                <a:gd name="connsiteY2" fmla="*/ 0 h 136240"/>
                <a:gd name="connsiteX3" fmla="*/ 410368 w 410368"/>
                <a:gd name="connsiteY3" fmla="*/ 83598 h 136240"/>
                <a:gd name="connsiteX4" fmla="*/ 410368 w 410368"/>
                <a:gd name="connsiteY4" fmla="*/ 83598 h 136240"/>
                <a:gd name="connsiteX5" fmla="*/ 357726 w 410368"/>
                <a:gd name="connsiteY5" fmla="*/ 136240 h 136240"/>
                <a:gd name="connsiteX6" fmla="*/ 52642 w 410368"/>
                <a:gd name="connsiteY6" fmla="*/ 136240 h 136240"/>
                <a:gd name="connsiteX7" fmla="*/ 0 w 410368"/>
                <a:gd name="connsiteY7" fmla="*/ 83598 h 136240"/>
                <a:gd name="connsiteX0" fmla="*/ 0 w 538955"/>
                <a:gd name="connsiteY0" fmla="*/ 83598 h 136240"/>
                <a:gd name="connsiteX1" fmla="*/ 52642 w 538955"/>
                <a:gd name="connsiteY1" fmla="*/ 30956 h 136240"/>
                <a:gd name="connsiteX2" fmla="*/ 348201 w 538955"/>
                <a:gd name="connsiteY2" fmla="*/ 0 h 136240"/>
                <a:gd name="connsiteX3" fmla="*/ 410368 w 538955"/>
                <a:gd name="connsiteY3" fmla="*/ 83598 h 136240"/>
                <a:gd name="connsiteX4" fmla="*/ 538955 w 538955"/>
                <a:gd name="connsiteY4" fmla="*/ 78836 h 136240"/>
                <a:gd name="connsiteX5" fmla="*/ 357726 w 538955"/>
                <a:gd name="connsiteY5" fmla="*/ 136240 h 136240"/>
                <a:gd name="connsiteX6" fmla="*/ 52642 w 538955"/>
                <a:gd name="connsiteY6" fmla="*/ 136240 h 136240"/>
                <a:gd name="connsiteX7" fmla="*/ 0 w 538955"/>
                <a:gd name="connsiteY7" fmla="*/ 83598 h 136240"/>
                <a:gd name="connsiteX0" fmla="*/ 0 w 538955"/>
                <a:gd name="connsiteY0" fmla="*/ 83598 h 136240"/>
                <a:gd name="connsiteX1" fmla="*/ 52642 w 538955"/>
                <a:gd name="connsiteY1" fmla="*/ 30956 h 136240"/>
                <a:gd name="connsiteX2" fmla="*/ 348201 w 538955"/>
                <a:gd name="connsiteY2" fmla="*/ 0 h 136240"/>
                <a:gd name="connsiteX3" fmla="*/ 403225 w 538955"/>
                <a:gd name="connsiteY3" fmla="*/ 35973 h 136240"/>
                <a:gd name="connsiteX4" fmla="*/ 538955 w 538955"/>
                <a:gd name="connsiteY4" fmla="*/ 78836 h 136240"/>
                <a:gd name="connsiteX5" fmla="*/ 357726 w 538955"/>
                <a:gd name="connsiteY5" fmla="*/ 136240 h 136240"/>
                <a:gd name="connsiteX6" fmla="*/ 52642 w 538955"/>
                <a:gd name="connsiteY6" fmla="*/ 136240 h 136240"/>
                <a:gd name="connsiteX7" fmla="*/ 0 w 538955"/>
                <a:gd name="connsiteY7" fmla="*/ 83598 h 136240"/>
                <a:gd name="connsiteX0" fmla="*/ 0 w 403225"/>
                <a:gd name="connsiteY0" fmla="*/ 83598 h 136240"/>
                <a:gd name="connsiteX1" fmla="*/ 52642 w 403225"/>
                <a:gd name="connsiteY1" fmla="*/ 30956 h 136240"/>
                <a:gd name="connsiteX2" fmla="*/ 348201 w 403225"/>
                <a:gd name="connsiteY2" fmla="*/ 0 h 136240"/>
                <a:gd name="connsiteX3" fmla="*/ 403225 w 403225"/>
                <a:gd name="connsiteY3" fmla="*/ 35973 h 136240"/>
                <a:gd name="connsiteX4" fmla="*/ 357726 w 403225"/>
                <a:gd name="connsiteY4" fmla="*/ 136240 h 136240"/>
                <a:gd name="connsiteX5" fmla="*/ 52642 w 403225"/>
                <a:gd name="connsiteY5" fmla="*/ 136240 h 136240"/>
                <a:gd name="connsiteX6" fmla="*/ 0 w 403225"/>
                <a:gd name="connsiteY6" fmla="*/ 83598 h 136240"/>
                <a:gd name="connsiteX0" fmla="*/ 0 w 403225"/>
                <a:gd name="connsiteY0" fmla="*/ 83598 h 136240"/>
                <a:gd name="connsiteX1" fmla="*/ 52642 w 403225"/>
                <a:gd name="connsiteY1" fmla="*/ 30956 h 136240"/>
                <a:gd name="connsiteX2" fmla="*/ 348201 w 403225"/>
                <a:gd name="connsiteY2" fmla="*/ 0 h 136240"/>
                <a:gd name="connsiteX3" fmla="*/ 403225 w 403225"/>
                <a:gd name="connsiteY3" fmla="*/ 35973 h 136240"/>
                <a:gd name="connsiteX4" fmla="*/ 388682 w 403225"/>
                <a:gd name="connsiteY4" fmla="*/ 95758 h 136240"/>
                <a:gd name="connsiteX5" fmla="*/ 52642 w 403225"/>
                <a:gd name="connsiteY5" fmla="*/ 136240 h 136240"/>
                <a:gd name="connsiteX6" fmla="*/ 0 w 403225"/>
                <a:gd name="connsiteY6" fmla="*/ 83598 h 136240"/>
                <a:gd name="connsiteX0" fmla="*/ 0 w 403225"/>
                <a:gd name="connsiteY0" fmla="*/ 83598 h 136240"/>
                <a:gd name="connsiteX1" fmla="*/ 52642 w 403225"/>
                <a:gd name="connsiteY1" fmla="*/ 30956 h 136240"/>
                <a:gd name="connsiteX2" fmla="*/ 348201 w 403225"/>
                <a:gd name="connsiteY2" fmla="*/ 0 h 136240"/>
                <a:gd name="connsiteX3" fmla="*/ 403225 w 403225"/>
                <a:gd name="connsiteY3" fmla="*/ 35973 h 136240"/>
                <a:gd name="connsiteX4" fmla="*/ 388682 w 403225"/>
                <a:gd name="connsiteY4" fmla="*/ 95758 h 136240"/>
                <a:gd name="connsiteX5" fmla="*/ 52642 w 403225"/>
                <a:gd name="connsiteY5" fmla="*/ 136240 h 136240"/>
                <a:gd name="connsiteX6" fmla="*/ 0 w 403225"/>
                <a:gd name="connsiteY6" fmla="*/ 83598 h 136240"/>
                <a:gd name="connsiteX0" fmla="*/ 0 w 404954"/>
                <a:gd name="connsiteY0" fmla="*/ 83598 h 136240"/>
                <a:gd name="connsiteX1" fmla="*/ 52642 w 404954"/>
                <a:gd name="connsiteY1" fmla="*/ 30956 h 136240"/>
                <a:gd name="connsiteX2" fmla="*/ 348201 w 404954"/>
                <a:gd name="connsiteY2" fmla="*/ 0 h 136240"/>
                <a:gd name="connsiteX3" fmla="*/ 403225 w 404954"/>
                <a:gd name="connsiteY3" fmla="*/ 35973 h 136240"/>
                <a:gd name="connsiteX4" fmla="*/ 388682 w 404954"/>
                <a:gd name="connsiteY4" fmla="*/ 95758 h 136240"/>
                <a:gd name="connsiteX5" fmla="*/ 52642 w 404954"/>
                <a:gd name="connsiteY5" fmla="*/ 136240 h 136240"/>
                <a:gd name="connsiteX6" fmla="*/ 0 w 404954"/>
                <a:gd name="connsiteY6" fmla="*/ 83598 h 136240"/>
                <a:gd name="connsiteX0" fmla="*/ 0 w 411491"/>
                <a:gd name="connsiteY0" fmla="*/ 83598 h 136240"/>
                <a:gd name="connsiteX1" fmla="*/ 52642 w 411491"/>
                <a:gd name="connsiteY1" fmla="*/ 30956 h 136240"/>
                <a:gd name="connsiteX2" fmla="*/ 348201 w 411491"/>
                <a:gd name="connsiteY2" fmla="*/ 0 h 136240"/>
                <a:gd name="connsiteX3" fmla="*/ 403225 w 411491"/>
                <a:gd name="connsiteY3" fmla="*/ 35973 h 136240"/>
                <a:gd name="connsiteX4" fmla="*/ 388682 w 411491"/>
                <a:gd name="connsiteY4" fmla="*/ 95758 h 136240"/>
                <a:gd name="connsiteX5" fmla="*/ 52642 w 411491"/>
                <a:gd name="connsiteY5" fmla="*/ 136240 h 136240"/>
                <a:gd name="connsiteX6" fmla="*/ 0 w 411491"/>
                <a:gd name="connsiteY6" fmla="*/ 83598 h 136240"/>
                <a:gd name="connsiteX0" fmla="*/ 0 w 411491"/>
                <a:gd name="connsiteY0" fmla="*/ 83598 h 136240"/>
                <a:gd name="connsiteX1" fmla="*/ 52642 w 411491"/>
                <a:gd name="connsiteY1" fmla="*/ 30956 h 136240"/>
                <a:gd name="connsiteX2" fmla="*/ 348201 w 411491"/>
                <a:gd name="connsiteY2" fmla="*/ 0 h 136240"/>
                <a:gd name="connsiteX3" fmla="*/ 403225 w 411491"/>
                <a:gd name="connsiteY3" fmla="*/ 35973 h 136240"/>
                <a:gd name="connsiteX4" fmla="*/ 388682 w 411491"/>
                <a:gd name="connsiteY4" fmla="*/ 95758 h 136240"/>
                <a:gd name="connsiteX5" fmla="*/ 52642 w 411491"/>
                <a:gd name="connsiteY5" fmla="*/ 136240 h 136240"/>
                <a:gd name="connsiteX6" fmla="*/ 0 w 411491"/>
                <a:gd name="connsiteY6" fmla="*/ 83598 h 136240"/>
                <a:gd name="connsiteX0" fmla="*/ 0 w 413410"/>
                <a:gd name="connsiteY0" fmla="*/ 83598 h 136240"/>
                <a:gd name="connsiteX1" fmla="*/ 52642 w 413410"/>
                <a:gd name="connsiteY1" fmla="*/ 30956 h 136240"/>
                <a:gd name="connsiteX2" fmla="*/ 348201 w 413410"/>
                <a:gd name="connsiteY2" fmla="*/ 0 h 136240"/>
                <a:gd name="connsiteX3" fmla="*/ 406197 w 413410"/>
                <a:gd name="connsiteY3" fmla="*/ 35973 h 136240"/>
                <a:gd name="connsiteX4" fmla="*/ 388682 w 413410"/>
                <a:gd name="connsiteY4" fmla="*/ 95758 h 136240"/>
                <a:gd name="connsiteX5" fmla="*/ 52642 w 413410"/>
                <a:gd name="connsiteY5" fmla="*/ 136240 h 136240"/>
                <a:gd name="connsiteX6" fmla="*/ 0 w 413410"/>
                <a:gd name="connsiteY6" fmla="*/ 83598 h 136240"/>
                <a:gd name="connsiteX0" fmla="*/ 0 w 413410"/>
                <a:gd name="connsiteY0" fmla="*/ 83598 h 136240"/>
                <a:gd name="connsiteX1" fmla="*/ 52642 w 413410"/>
                <a:gd name="connsiteY1" fmla="*/ 30956 h 136240"/>
                <a:gd name="connsiteX2" fmla="*/ 348201 w 413410"/>
                <a:gd name="connsiteY2" fmla="*/ 0 h 136240"/>
                <a:gd name="connsiteX3" fmla="*/ 406197 w 413410"/>
                <a:gd name="connsiteY3" fmla="*/ 35973 h 136240"/>
                <a:gd name="connsiteX4" fmla="*/ 388682 w 413410"/>
                <a:gd name="connsiteY4" fmla="*/ 95758 h 136240"/>
                <a:gd name="connsiteX5" fmla="*/ 52642 w 413410"/>
                <a:gd name="connsiteY5" fmla="*/ 136240 h 136240"/>
                <a:gd name="connsiteX6" fmla="*/ 0 w 413410"/>
                <a:gd name="connsiteY6" fmla="*/ 83598 h 136240"/>
                <a:gd name="connsiteX0" fmla="*/ 0 w 425879"/>
                <a:gd name="connsiteY0" fmla="*/ 83598 h 136240"/>
                <a:gd name="connsiteX1" fmla="*/ 52642 w 425879"/>
                <a:gd name="connsiteY1" fmla="*/ 30956 h 136240"/>
                <a:gd name="connsiteX2" fmla="*/ 348201 w 425879"/>
                <a:gd name="connsiteY2" fmla="*/ 0 h 136240"/>
                <a:gd name="connsiteX3" fmla="*/ 406197 w 425879"/>
                <a:gd name="connsiteY3" fmla="*/ 35973 h 136240"/>
                <a:gd name="connsiteX4" fmla="*/ 388682 w 425879"/>
                <a:gd name="connsiteY4" fmla="*/ 95758 h 136240"/>
                <a:gd name="connsiteX5" fmla="*/ 52642 w 425879"/>
                <a:gd name="connsiteY5" fmla="*/ 136240 h 136240"/>
                <a:gd name="connsiteX6" fmla="*/ 0 w 425879"/>
                <a:gd name="connsiteY6" fmla="*/ 83598 h 136240"/>
                <a:gd name="connsiteX0" fmla="*/ 0 w 409551"/>
                <a:gd name="connsiteY0" fmla="*/ 83598 h 136240"/>
                <a:gd name="connsiteX1" fmla="*/ 52642 w 409551"/>
                <a:gd name="connsiteY1" fmla="*/ 30956 h 136240"/>
                <a:gd name="connsiteX2" fmla="*/ 348201 w 409551"/>
                <a:gd name="connsiteY2" fmla="*/ 0 h 136240"/>
                <a:gd name="connsiteX3" fmla="*/ 406197 w 409551"/>
                <a:gd name="connsiteY3" fmla="*/ 35973 h 136240"/>
                <a:gd name="connsiteX4" fmla="*/ 388682 w 409551"/>
                <a:gd name="connsiteY4" fmla="*/ 95758 h 136240"/>
                <a:gd name="connsiteX5" fmla="*/ 52642 w 409551"/>
                <a:gd name="connsiteY5" fmla="*/ 136240 h 136240"/>
                <a:gd name="connsiteX6" fmla="*/ 0 w 409551"/>
                <a:gd name="connsiteY6" fmla="*/ 83598 h 136240"/>
                <a:gd name="connsiteX0" fmla="*/ 0 w 408576"/>
                <a:gd name="connsiteY0" fmla="*/ 83598 h 136240"/>
                <a:gd name="connsiteX1" fmla="*/ 52642 w 408576"/>
                <a:gd name="connsiteY1" fmla="*/ 30956 h 136240"/>
                <a:gd name="connsiteX2" fmla="*/ 348201 w 408576"/>
                <a:gd name="connsiteY2" fmla="*/ 0 h 136240"/>
                <a:gd name="connsiteX3" fmla="*/ 406197 w 408576"/>
                <a:gd name="connsiteY3" fmla="*/ 35973 h 136240"/>
                <a:gd name="connsiteX4" fmla="*/ 388682 w 408576"/>
                <a:gd name="connsiteY4" fmla="*/ 95758 h 136240"/>
                <a:gd name="connsiteX5" fmla="*/ 52642 w 408576"/>
                <a:gd name="connsiteY5" fmla="*/ 136240 h 136240"/>
                <a:gd name="connsiteX6" fmla="*/ 0 w 408576"/>
                <a:gd name="connsiteY6" fmla="*/ 83598 h 136240"/>
                <a:gd name="connsiteX0" fmla="*/ 0 w 408576"/>
                <a:gd name="connsiteY0" fmla="*/ 83598 h 136240"/>
                <a:gd name="connsiteX1" fmla="*/ 52642 w 408576"/>
                <a:gd name="connsiteY1" fmla="*/ 30956 h 136240"/>
                <a:gd name="connsiteX2" fmla="*/ 348201 w 408576"/>
                <a:gd name="connsiteY2" fmla="*/ 0 h 136240"/>
                <a:gd name="connsiteX3" fmla="*/ 406197 w 408576"/>
                <a:gd name="connsiteY3" fmla="*/ 35973 h 136240"/>
                <a:gd name="connsiteX4" fmla="*/ 388682 w 408576"/>
                <a:gd name="connsiteY4" fmla="*/ 95758 h 136240"/>
                <a:gd name="connsiteX5" fmla="*/ 52642 w 408576"/>
                <a:gd name="connsiteY5" fmla="*/ 136240 h 136240"/>
                <a:gd name="connsiteX6" fmla="*/ 0 w 408576"/>
                <a:gd name="connsiteY6" fmla="*/ 83598 h 136240"/>
                <a:gd name="connsiteX0" fmla="*/ 0 w 408576"/>
                <a:gd name="connsiteY0" fmla="*/ 84535 h 137177"/>
                <a:gd name="connsiteX1" fmla="*/ 52642 w 408576"/>
                <a:gd name="connsiteY1" fmla="*/ 31893 h 137177"/>
                <a:gd name="connsiteX2" fmla="*/ 348201 w 408576"/>
                <a:gd name="connsiteY2" fmla="*/ 937 h 137177"/>
                <a:gd name="connsiteX3" fmla="*/ 406197 w 408576"/>
                <a:gd name="connsiteY3" fmla="*/ 36910 h 137177"/>
                <a:gd name="connsiteX4" fmla="*/ 388682 w 408576"/>
                <a:gd name="connsiteY4" fmla="*/ 96695 h 137177"/>
                <a:gd name="connsiteX5" fmla="*/ 52642 w 408576"/>
                <a:gd name="connsiteY5" fmla="*/ 137177 h 137177"/>
                <a:gd name="connsiteX6" fmla="*/ 0 w 408576"/>
                <a:gd name="connsiteY6" fmla="*/ 84535 h 137177"/>
                <a:gd name="connsiteX0" fmla="*/ 0 w 408576"/>
                <a:gd name="connsiteY0" fmla="*/ 84535 h 137177"/>
                <a:gd name="connsiteX1" fmla="*/ 52642 w 408576"/>
                <a:gd name="connsiteY1" fmla="*/ 31893 h 137177"/>
                <a:gd name="connsiteX2" fmla="*/ 348201 w 408576"/>
                <a:gd name="connsiteY2" fmla="*/ 937 h 137177"/>
                <a:gd name="connsiteX3" fmla="*/ 406197 w 408576"/>
                <a:gd name="connsiteY3" fmla="*/ 36910 h 137177"/>
                <a:gd name="connsiteX4" fmla="*/ 388682 w 408576"/>
                <a:gd name="connsiteY4" fmla="*/ 96695 h 137177"/>
                <a:gd name="connsiteX5" fmla="*/ 52642 w 408576"/>
                <a:gd name="connsiteY5" fmla="*/ 137177 h 137177"/>
                <a:gd name="connsiteX6" fmla="*/ 0 w 408576"/>
                <a:gd name="connsiteY6" fmla="*/ 84535 h 137177"/>
                <a:gd name="connsiteX0" fmla="*/ 0 w 410016"/>
                <a:gd name="connsiteY0" fmla="*/ 84535 h 137177"/>
                <a:gd name="connsiteX1" fmla="*/ 52642 w 410016"/>
                <a:gd name="connsiteY1" fmla="*/ 31893 h 137177"/>
                <a:gd name="connsiteX2" fmla="*/ 348201 w 410016"/>
                <a:gd name="connsiteY2" fmla="*/ 937 h 137177"/>
                <a:gd name="connsiteX3" fmla="*/ 406197 w 410016"/>
                <a:gd name="connsiteY3" fmla="*/ 36910 h 137177"/>
                <a:gd name="connsiteX4" fmla="*/ 388682 w 410016"/>
                <a:gd name="connsiteY4" fmla="*/ 96695 h 137177"/>
                <a:gd name="connsiteX5" fmla="*/ 52642 w 410016"/>
                <a:gd name="connsiteY5" fmla="*/ 137177 h 137177"/>
                <a:gd name="connsiteX6" fmla="*/ 0 w 410016"/>
                <a:gd name="connsiteY6" fmla="*/ 84535 h 137177"/>
                <a:gd name="connsiteX0" fmla="*/ 0 w 410621"/>
                <a:gd name="connsiteY0" fmla="*/ 84562 h 137204"/>
                <a:gd name="connsiteX1" fmla="*/ 52642 w 410621"/>
                <a:gd name="connsiteY1" fmla="*/ 31920 h 137204"/>
                <a:gd name="connsiteX2" fmla="*/ 348201 w 410621"/>
                <a:gd name="connsiteY2" fmla="*/ 964 h 137204"/>
                <a:gd name="connsiteX3" fmla="*/ 407188 w 410621"/>
                <a:gd name="connsiteY3" fmla="*/ 36442 h 137204"/>
                <a:gd name="connsiteX4" fmla="*/ 388682 w 410621"/>
                <a:gd name="connsiteY4" fmla="*/ 96722 h 137204"/>
                <a:gd name="connsiteX5" fmla="*/ 52642 w 410621"/>
                <a:gd name="connsiteY5" fmla="*/ 137204 h 137204"/>
                <a:gd name="connsiteX6" fmla="*/ 0 w 410621"/>
                <a:gd name="connsiteY6" fmla="*/ 84562 h 137204"/>
                <a:gd name="connsiteX0" fmla="*/ 0 w 411468"/>
                <a:gd name="connsiteY0" fmla="*/ 84562 h 137204"/>
                <a:gd name="connsiteX1" fmla="*/ 52642 w 411468"/>
                <a:gd name="connsiteY1" fmla="*/ 31920 h 137204"/>
                <a:gd name="connsiteX2" fmla="*/ 348201 w 411468"/>
                <a:gd name="connsiteY2" fmla="*/ 964 h 137204"/>
                <a:gd name="connsiteX3" fmla="*/ 407188 w 411468"/>
                <a:gd name="connsiteY3" fmla="*/ 36442 h 137204"/>
                <a:gd name="connsiteX4" fmla="*/ 388682 w 411468"/>
                <a:gd name="connsiteY4" fmla="*/ 96722 h 137204"/>
                <a:gd name="connsiteX5" fmla="*/ 52642 w 411468"/>
                <a:gd name="connsiteY5" fmla="*/ 137204 h 137204"/>
                <a:gd name="connsiteX6" fmla="*/ 0 w 411468"/>
                <a:gd name="connsiteY6" fmla="*/ 84562 h 137204"/>
                <a:gd name="connsiteX0" fmla="*/ 0 w 411468"/>
                <a:gd name="connsiteY0" fmla="*/ 84937 h 137579"/>
                <a:gd name="connsiteX1" fmla="*/ 52642 w 411468"/>
                <a:gd name="connsiteY1" fmla="*/ 32295 h 137579"/>
                <a:gd name="connsiteX2" fmla="*/ 348201 w 411468"/>
                <a:gd name="connsiteY2" fmla="*/ 1339 h 137579"/>
                <a:gd name="connsiteX3" fmla="*/ 407188 w 411468"/>
                <a:gd name="connsiteY3" fmla="*/ 36817 h 137579"/>
                <a:gd name="connsiteX4" fmla="*/ 388682 w 411468"/>
                <a:gd name="connsiteY4" fmla="*/ 97097 h 137579"/>
                <a:gd name="connsiteX5" fmla="*/ 52642 w 411468"/>
                <a:gd name="connsiteY5" fmla="*/ 137579 h 137579"/>
                <a:gd name="connsiteX6" fmla="*/ 0 w 411468"/>
                <a:gd name="connsiteY6" fmla="*/ 84937 h 137579"/>
                <a:gd name="connsiteX0" fmla="*/ 0 w 411468"/>
                <a:gd name="connsiteY0" fmla="*/ 84937 h 137579"/>
                <a:gd name="connsiteX1" fmla="*/ 52642 w 411468"/>
                <a:gd name="connsiteY1" fmla="*/ 32295 h 137579"/>
                <a:gd name="connsiteX2" fmla="*/ 348201 w 411468"/>
                <a:gd name="connsiteY2" fmla="*/ 1339 h 137579"/>
                <a:gd name="connsiteX3" fmla="*/ 407188 w 411468"/>
                <a:gd name="connsiteY3" fmla="*/ 36817 h 137579"/>
                <a:gd name="connsiteX4" fmla="*/ 388682 w 411468"/>
                <a:gd name="connsiteY4" fmla="*/ 97097 h 137579"/>
                <a:gd name="connsiteX5" fmla="*/ 52642 w 411468"/>
                <a:gd name="connsiteY5" fmla="*/ 137579 h 137579"/>
                <a:gd name="connsiteX6" fmla="*/ 0 w 411468"/>
                <a:gd name="connsiteY6" fmla="*/ 84937 h 137579"/>
                <a:gd name="connsiteX0" fmla="*/ 0 w 410775"/>
                <a:gd name="connsiteY0" fmla="*/ 84937 h 137579"/>
                <a:gd name="connsiteX1" fmla="*/ 52642 w 410775"/>
                <a:gd name="connsiteY1" fmla="*/ 32295 h 137579"/>
                <a:gd name="connsiteX2" fmla="*/ 348201 w 410775"/>
                <a:gd name="connsiteY2" fmla="*/ 1339 h 137579"/>
                <a:gd name="connsiteX3" fmla="*/ 407188 w 410775"/>
                <a:gd name="connsiteY3" fmla="*/ 36817 h 137579"/>
                <a:gd name="connsiteX4" fmla="*/ 388682 w 410775"/>
                <a:gd name="connsiteY4" fmla="*/ 97097 h 137579"/>
                <a:gd name="connsiteX5" fmla="*/ 52642 w 410775"/>
                <a:gd name="connsiteY5" fmla="*/ 137579 h 137579"/>
                <a:gd name="connsiteX6" fmla="*/ 0 w 410775"/>
                <a:gd name="connsiteY6" fmla="*/ 84937 h 137579"/>
                <a:gd name="connsiteX0" fmla="*/ 0 w 410161"/>
                <a:gd name="connsiteY0" fmla="*/ 84937 h 137579"/>
                <a:gd name="connsiteX1" fmla="*/ 52642 w 410161"/>
                <a:gd name="connsiteY1" fmla="*/ 32295 h 137579"/>
                <a:gd name="connsiteX2" fmla="*/ 348201 w 410161"/>
                <a:gd name="connsiteY2" fmla="*/ 1339 h 137579"/>
                <a:gd name="connsiteX3" fmla="*/ 407188 w 410161"/>
                <a:gd name="connsiteY3" fmla="*/ 36817 h 137579"/>
                <a:gd name="connsiteX4" fmla="*/ 388682 w 410161"/>
                <a:gd name="connsiteY4" fmla="*/ 97097 h 137579"/>
                <a:gd name="connsiteX5" fmla="*/ 52642 w 410161"/>
                <a:gd name="connsiteY5" fmla="*/ 137579 h 137579"/>
                <a:gd name="connsiteX6" fmla="*/ 0 w 410161"/>
                <a:gd name="connsiteY6" fmla="*/ 84937 h 13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61" h="137579">
                  <a:moveTo>
                    <a:pt x="0" y="84937"/>
                  </a:moveTo>
                  <a:cubicBezTo>
                    <a:pt x="0" y="55864"/>
                    <a:pt x="23569" y="32295"/>
                    <a:pt x="52642" y="32295"/>
                  </a:cubicBezTo>
                  <a:cubicBezTo>
                    <a:pt x="154337" y="32295"/>
                    <a:pt x="245916" y="32295"/>
                    <a:pt x="348201" y="1339"/>
                  </a:cubicBezTo>
                  <a:cubicBezTo>
                    <a:pt x="367863" y="-3119"/>
                    <a:pt x="397281" y="2295"/>
                    <a:pt x="407188" y="36817"/>
                  </a:cubicBezTo>
                  <a:cubicBezTo>
                    <a:pt x="412073" y="55659"/>
                    <a:pt x="413876" y="82218"/>
                    <a:pt x="388682" y="97097"/>
                  </a:cubicBezTo>
                  <a:cubicBezTo>
                    <a:pt x="274192" y="133604"/>
                    <a:pt x="178525" y="131515"/>
                    <a:pt x="52642" y="137579"/>
                  </a:cubicBezTo>
                  <a:cubicBezTo>
                    <a:pt x="23569" y="137579"/>
                    <a:pt x="0" y="114010"/>
                    <a:pt x="0" y="84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4" name="Groupe 83"/>
          <p:cNvGrpSpPr>
            <a:grpSpLocks noChangeAspect="1"/>
          </p:cNvGrpSpPr>
          <p:nvPr/>
        </p:nvGrpSpPr>
        <p:grpSpPr>
          <a:xfrm flipH="1">
            <a:off x="2982666" y="4778766"/>
            <a:ext cx="579065" cy="946935"/>
            <a:chOff x="4903880" y="1812810"/>
            <a:chExt cx="2064939" cy="3376765"/>
          </a:xfrm>
          <a:solidFill>
            <a:schemeClr val="bg1"/>
          </a:solidFill>
        </p:grpSpPr>
        <p:grpSp>
          <p:nvGrpSpPr>
            <p:cNvPr id="85" name="Groupe 84"/>
            <p:cNvGrpSpPr/>
            <p:nvPr/>
          </p:nvGrpSpPr>
          <p:grpSpPr>
            <a:xfrm>
              <a:off x="4903880" y="1812810"/>
              <a:ext cx="2064939" cy="3376765"/>
              <a:chOff x="4903880" y="1812810"/>
              <a:chExt cx="2064939" cy="3376765"/>
            </a:xfrm>
            <a:grpFill/>
          </p:grpSpPr>
          <p:sp>
            <p:nvSpPr>
              <p:cNvPr id="91" name="Arc plein 90"/>
              <p:cNvSpPr/>
              <p:nvPr/>
            </p:nvSpPr>
            <p:spPr>
              <a:xfrm>
                <a:off x="4903880" y="1812810"/>
                <a:ext cx="2064939" cy="2023899"/>
              </a:xfrm>
              <a:prstGeom prst="blockArc">
                <a:avLst>
                  <a:gd name="adj1" fmla="val 8545117"/>
                  <a:gd name="adj2" fmla="val 2385388"/>
                  <a:gd name="adj3" fmla="val 88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2" name="Rectangle à coins arrondis 3"/>
              <p:cNvSpPr/>
              <p:nvPr/>
            </p:nvSpPr>
            <p:spPr>
              <a:xfrm rot="3558032">
                <a:off x="4799575" y="3691564"/>
                <a:ext cx="1177296" cy="368158"/>
              </a:xfrm>
              <a:custGeom>
                <a:avLst/>
                <a:gdLst>
                  <a:gd name="connsiteX0" fmla="*/ 0 w 795338"/>
                  <a:gd name="connsiteY0" fmla="*/ 91427 h 182853"/>
                  <a:gd name="connsiteX1" fmla="*/ 91427 w 795338"/>
                  <a:gd name="connsiteY1" fmla="*/ 0 h 182853"/>
                  <a:gd name="connsiteX2" fmla="*/ 703912 w 795338"/>
                  <a:gd name="connsiteY2" fmla="*/ 0 h 182853"/>
                  <a:gd name="connsiteX3" fmla="*/ 795339 w 795338"/>
                  <a:gd name="connsiteY3" fmla="*/ 91427 h 182853"/>
                  <a:gd name="connsiteX4" fmla="*/ 795338 w 795338"/>
                  <a:gd name="connsiteY4" fmla="*/ 91427 h 182853"/>
                  <a:gd name="connsiteX5" fmla="*/ 703911 w 795338"/>
                  <a:gd name="connsiteY5" fmla="*/ 182854 h 182853"/>
                  <a:gd name="connsiteX6" fmla="*/ 91427 w 795338"/>
                  <a:gd name="connsiteY6" fmla="*/ 182853 h 182853"/>
                  <a:gd name="connsiteX7" fmla="*/ 0 w 795338"/>
                  <a:gd name="connsiteY7" fmla="*/ 91426 h 182853"/>
                  <a:gd name="connsiteX8" fmla="*/ 0 w 795338"/>
                  <a:gd name="connsiteY8" fmla="*/ 91427 h 182853"/>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1060620"/>
                  <a:gd name="connsiteY0" fmla="*/ 99332 h 354945"/>
                  <a:gd name="connsiteX1" fmla="*/ 91427 w 1060620"/>
                  <a:gd name="connsiteY1" fmla="*/ 7905 h 354945"/>
                  <a:gd name="connsiteX2" fmla="*/ 703912 w 1060620"/>
                  <a:gd name="connsiteY2" fmla="*/ 7905 h 354945"/>
                  <a:gd name="connsiteX3" fmla="*/ 795339 w 1060620"/>
                  <a:gd name="connsiteY3" fmla="*/ 99332 h 354945"/>
                  <a:gd name="connsiteX4" fmla="*/ 795338 w 1060620"/>
                  <a:gd name="connsiteY4" fmla="*/ 99332 h 354945"/>
                  <a:gd name="connsiteX5" fmla="*/ 1055063 w 1060620"/>
                  <a:gd name="connsiteY5" fmla="*/ 354945 h 354945"/>
                  <a:gd name="connsiteX6" fmla="*/ 91427 w 1060620"/>
                  <a:gd name="connsiteY6" fmla="*/ 190758 h 354945"/>
                  <a:gd name="connsiteX7" fmla="*/ 0 w 1060620"/>
                  <a:gd name="connsiteY7" fmla="*/ 99331 h 354945"/>
                  <a:gd name="connsiteX8" fmla="*/ 0 w 1060620"/>
                  <a:gd name="connsiteY8" fmla="*/ 99332 h 354945"/>
                  <a:gd name="connsiteX0" fmla="*/ 0 w 1171956"/>
                  <a:gd name="connsiteY0" fmla="*/ 99332 h 354945"/>
                  <a:gd name="connsiteX1" fmla="*/ 91427 w 1171956"/>
                  <a:gd name="connsiteY1" fmla="*/ 7905 h 354945"/>
                  <a:gd name="connsiteX2" fmla="*/ 703912 w 1171956"/>
                  <a:gd name="connsiteY2" fmla="*/ 7905 h 354945"/>
                  <a:gd name="connsiteX3" fmla="*/ 795339 w 1171956"/>
                  <a:gd name="connsiteY3" fmla="*/ 99332 h 354945"/>
                  <a:gd name="connsiteX4" fmla="*/ 1171956 w 1171956"/>
                  <a:gd name="connsiteY4" fmla="*/ 295253 h 354945"/>
                  <a:gd name="connsiteX5" fmla="*/ 1055063 w 1171956"/>
                  <a:gd name="connsiteY5" fmla="*/ 354945 h 354945"/>
                  <a:gd name="connsiteX6" fmla="*/ 91427 w 1171956"/>
                  <a:gd name="connsiteY6" fmla="*/ 190758 h 354945"/>
                  <a:gd name="connsiteX7" fmla="*/ 0 w 1171956"/>
                  <a:gd name="connsiteY7" fmla="*/ 99331 h 354945"/>
                  <a:gd name="connsiteX8" fmla="*/ 0 w 1171956"/>
                  <a:gd name="connsiteY8" fmla="*/ 99332 h 354945"/>
                  <a:gd name="connsiteX0" fmla="*/ 0 w 1171956"/>
                  <a:gd name="connsiteY0" fmla="*/ 99332 h 354945"/>
                  <a:gd name="connsiteX1" fmla="*/ 91427 w 1171956"/>
                  <a:gd name="connsiteY1" fmla="*/ 7905 h 354945"/>
                  <a:gd name="connsiteX2" fmla="*/ 703912 w 1171956"/>
                  <a:gd name="connsiteY2" fmla="*/ 7905 h 354945"/>
                  <a:gd name="connsiteX3" fmla="*/ 1146234 w 1171956"/>
                  <a:gd name="connsiteY3" fmla="*/ 207977 h 354945"/>
                  <a:gd name="connsiteX4" fmla="*/ 1171956 w 1171956"/>
                  <a:gd name="connsiteY4" fmla="*/ 295253 h 354945"/>
                  <a:gd name="connsiteX5" fmla="*/ 1055063 w 1171956"/>
                  <a:gd name="connsiteY5" fmla="*/ 354945 h 354945"/>
                  <a:gd name="connsiteX6" fmla="*/ 91427 w 1171956"/>
                  <a:gd name="connsiteY6" fmla="*/ 190758 h 354945"/>
                  <a:gd name="connsiteX7" fmla="*/ 0 w 1171956"/>
                  <a:gd name="connsiteY7" fmla="*/ 99331 h 354945"/>
                  <a:gd name="connsiteX8" fmla="*/ 0 w 1171956"/>
                  <a:gd name="connsiteY8" fmla="*/ 99332 h 354945"/>
                  <a:gd name="connsiteX0" fmla="*/ 0 w 1171956"/>
                  <a:gd name="connsiteY0" fmla="*/ 94435 h 350048"/>
                  <a:gd name="connsiteX1" fmla="*/ 91427 w 1171956"/>
                  <a:gd name="connsiteY1" fmla="*/ 3008 h 350048"/>
                  <a:gd name="connsiteX2" fmla="*/ 674735 w 1171956"/>
                  <a:gd name="connsiteY2" fmla="*/ 52149 h 350048"/>
                  <a:gd name="connsiteX3" fmla="*/ 1146234 w 1171956"/>
                  <a:gd name="connsiteY3" fmla="*/ 203080 h 350048"/>
                  <a:gd name="connsiteX4" fmla="*/ 1171956 w 1171956"/>
                  <a:gd name="connsiteY4" fmla="*/ 290356 h 350048"/>
                  <a:gd name="connsiteX5" fmla="*/ 1055063 w 1171956"/>
                  <a:gd name="connsiteY5" fmla="*/ 350048 h 350048"/>
                  <a:gd name="connsiteX6" fmla="*/ 91427 w 1171956"/>
                  <a:gd name="connsiteY6" fmla="*/ 185861 h 350048"/>
                  <a:gd name="connsiteX7" fmla="*/ 0 w 1171956"/>
                  <a:gd name="connsiteY7" fmla="*/ 94434 h 350048"/>
                  <a:gd name="connsiteX8" fmla="*/ 0 w 1171956"/>
                  <a:gd name="connsiteY8" fmla="*/ 94435 h 350048"/>
                  <a:gd name="connsiteX0" fmla="*/ 0 w 1171956"/>
                  <a:gd name="connsiteY0" fmla="*/ 98792 h 354405"/>
                  <a:gd name="connsiteX1" fmla="*/ 91427 w 1171956"/>
                  <a:gd name="connsiteY1" fmla="*/ 7365 h 354405"/>
                  <a:gd name="connsiteX2" fmla="*/ 674735 w 1171956"/>
                  <a:gd name="connsiteY2" fmla="*/ 56506 h 354405"/>
                  <a:gd name="connsiteX3" fmla="*/ 1146234 w 1171956"/>
                  <a:gd name="connsiteY3" fmla="*/ 207437 h 354405"/>
                  <a:gd name="connsiteX4" fmla="*/ 1171956 w 1171956"/>
                  <a:gd name="connsiteY4" fmla="*/ 294713 h 354405"/>
                  <a:gd name="connsiteX5" fmla="*/ 1055063 w 1171956"/>
                  <a:gd name="connsiteY5" fmla="*/ 354405 h 354405"/>
                  <a:gd name="connsiteX6" fmla="*/ 91427 w 1171956"/>
                  <a:gd name="connsiteY6" fmla="*/ 190218 h 354405"/>
                  <a:gd name="connsiteX7" fmla="*/ 0 w 1171956"/>
                  <a:gd name="connsiteY7" fmla="*/ 98791 h 354405"/>
                  <a:gd name="connsiteX8" fmla="*/ 0 w 1171956"/>
                  <a:gd name="connsiteY8" fmla="*/ 98792 h 354405"/>
                  <a:gd name="connsiteX0" fmla="*/ 0 w 1171956"/>
                  <a:gd name="connsiteY0" fmla="*/ 106029 h 361642"/>
                  <a:gd name="connsiteX1" fmla="*/ 91427 w 1171956"/>
                  <a:gd name="connsiteY1" fmla="*/ 14602 h 361642"/>
                  <a:gd name="connsiteX2" fmla="*/ 689323 w 1171956"/>
                  <a:gd name="connsiteY2" fmla="*/ 39173 h 361642"/>
                  <a:gd name="connsiteX3" fmla="*/ 1146234 w 1171956"/>
                  <a:gd name="connsiteY3" fmla="*/ 214674 h 361642"/>
                  <a:gd name="connsiteX4" fmla="*/ 1171956 w 1171956"/>
                  <a:gd name="connsiteY4" fmla="*/ 301950 h 361642"/>
                  <a:gd name="connsiteX5" fmla="*/ 1055063 w 1171956"/>
                  <a:gd name="connsiteY5" fmla="*/ 361642 h 361642"/>
                  <a:gd name="connsiteX6" fmla="*/ 91427 w 1171956"/>
                  <a:gd name="connsiteY6" fmla="*/ 197455 h 361642"/>
                  <a:gd name="connsiteX7" fmla="*/ 0 w 1171956"/>
                  <a:gd name="connsiteY7" fmla="*/ 106028 h 361642"/>
                  <a:gd name="connsiteX8" fmla="*/ 0 w 1171956"/>
                  <a:gd name="connsiteY8" fmla="*/ 106029 h 361642"/>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8830 h 354443"/>
                  <a:gd name="connsiteX1" fmla="*/ 91427 w 1171956"/>
                  <a:gd name="connsiteY1" fmla="*/ 7403 h 354443"/>
                  <a:gd name="connsiteX2" fmla="*/ 694186 w 1171956"/>
                  <a:gd name="connsiteY2" fmla="*/ 23784 h 354443"/>
                  <a:gd name="connsiteX3" fmla="*/ 1146234 w 1171956"/>
                  <a:gd name="connsiteY3" fmla="*/ 207475 h 354443"/>
                  <a:gd name="connsiteX4" fmla="*/ 1171956 w 1171956"/>
                  <a:gd name="connsiteY4" fmla="*/ 294751 h 354443"/>
                  <a:gd name="connsiteX5" fmla="*/ 1055063 w 1171956"/>
                  <a:gd name="connsiteY5" fmla="*/ 354443 h 354443"/>
                  <a:gd name="connsiteX6" fmla="*/ 91427 w 1171956"/>
                  <a:gd name="connsiteY6" fmla="*/ 190256 h 354443"/>
                  <a:gd name="connsiteX7" fmla="*/ 0 w 1171956"/>
                  <a:gd name="connsiteY7" fmla="*/ 98829 h 354443"/>
                  <a:gd name="connsiteX8" fmla="*/ 0 w 1171956"/>
                  <a:gd name="connsiteY8" fmla="*/ 98830 h 354443"/>
                  <a:gd name="connsiteX0" fmla="*/ 0 w 1171956"/>
                  <a:gd name="connsiteY0" fmla="*/ 104035 h 359648"/>
                  <a:gd name="connsiteX1" fmla="*/ 91427 w 1171956"/>
                  <a:gd name="connsiteY1" fmla="*/ 12608 h 359648"/>
                  <a:gd name="connsiteX2" fmla="*/ 694186 w 1171956"/>
                  <a:gd name="connsiteY2" fmla="*/ 28989 h 359648"/>
                  <a:gd name="connsiteX3" fmla="*/ 1146234 w 1171956"/>
                  <a:gd name="connsiteY3" fmla="*/ 212680 h 359648"/>
                  <a:gd name="connsiteX4" fmla="*/ 1171956 w 1171956"/>
                  <a:gd name="connsiteY4" fmla="*/ 299956 h 359648"/>
                  <a:gd name="connsiteX5" fmla="*/ 1055063 w 1171956"/>
                  <a:gd name="connsiteY5" fmla="*/ 359648 h 359648"/>
                  <a:gd name="connsiteX6" fmla="*/ 91427 w 1171956"/>
                  <a:gd name="connsiteY6" fmla="*/ 195461 h 359648"/>
                  <a:gd name="connsiteX7" fmla="*/ 0 w 1171956"/>
                  <a:gd name="connsiteY7" fmla="*/ 104034 h 359648"/>
                  <a:gd name="connsiteX8" fmla="*/ 0 w 1171956"/>
                  <a:gd name="connsiteY8" fmla="*/ 104035 h 359648"/>
                  <a:gd name="connsiteX0" fmla="*/ 0 w 1171956"/>
                  <a:gd name="connsiteY0" fmla="*/ 104035 h 359995"/>
                  <a:gd name="connsiteX1" fmla="*/ 91427 w 1171956"/>
                  <a:gd name="connsiteY1" fmla="*/ 12608 h 359995"/>
                  <a:gd name="connsiteX2" fmla="*/ 694186 w 1171956"/>
                  <a:gd name="connsiteY2" fmla="*/ 28989 h 359995"/>
                  <a:gd name="connsiteX3" fmla="*/ 1146234 w 1171956"/>
                  <a:gd name="connsiteY3" fmla="*/ 212680 h 359995"/>
                  <a:gd name="connsiteX4" fmla="*/ 1171956 w 1171956"/>
                  <a:gd name="connsiteY4" fmla="*/ 299956 h 359995"/>
                  <a:gd name="connsiteX5" fmla="*/ 1055063 w 1171956"/>
                  <a:gd name="connsiteY5" fmla="*/ 359648 h 359995"/>
                  <a:gd name="connsiteX6" fmla="*/ 91427 w 1171956"/>
                  <a:gd name="connsiteY6" fmla="*/ 195461 h 359995"/>
                  <a:gd name="connsiteX7" fmla="*/ 0 w 1171956"/>
                  <a:gd name="connsiteY7" fmla="*/ 104034 h 359995"/>
                  <a:gd name="connsiteX8" fmla="*/ 0 w 1171956"/>
                  <a:gd name="connsiteY8" fmla="*/ 104035 h 359995"/>
                  <a:gd name="connsiteX0" fmla="*/ 0 w 1161847"/>
                  <a:gd name="connsiteY0" fmla="*/ 104035 h 366337"/>
                  <a:gd name="connsiteX1" fmla="*/ 91427 w 1161847"/>
                  <a:gd name="connsiteY1" fmla="*/ 12608 h 366337"/>
                  <a:gd name="connsiteX2" fmla="*/ 694186 w 1161847"/>
                  <a:gd name="connsiteY2" fmla="*/ 28989 h 366337"/>
                  <a:gd name="connsiteX3" fmla="*/ 1146234 w 1161847"/>
                  <a:gd name="connsiteY3" fmla="*/ 212680 h 366337"/>
                  <a:gd name="connsiteX4" fmla="*/ 1161847 w 1161847"/>
                  <a:gd name="connsiteY4" fmla="*/ 321647 h 366337"/>
                  <a:gd name="connsiteX5" fmla="*/ 1055063 w 1161847"/>
                  <a:gd name="connsiteY5" fmla="*/ 359648 h 366337"/>
                  <a:gd name="connsiteX6" fmla="*/ 91427 w 1161847"/>
                  <a:gd name="connsiteY6" fmla="*/ 195461 h 366337"/>
                  <a:gd name="connsiteX7" fmla="*/ 0 w 1161847"/>
                  <a:gd name="connsiteY7" fmla="*/ 104034 h 366337"/>
                  <a:gd name="connsiteX8" fmla="*/ 0 w 1161847"/>
                  <a:gd name="connsiteY8" fmla="*/ 104035 h 366337"/>
                  <a:gd name="connsiteX0" fmla="*/ 0 w 1172055"/>
                  <a:gd name="connsiteY0" fmla="*/ 104035 h 366337"/>
                  <a:gd name="connsiteX1" fmla="*/ 91427 w 1172055"/>
                  <a:gd name="connsiteY1" fmla="*/ 12608 h 366337"/>
                  <a:gd name="connsiteX2" fmla="*/ 694186 w 1172055"/>
                  <a:gd name="connsiteY2" fmla="*/ 28989 h 366337"/>
                  <a:gd name="connsiteX3" fmla="*/ 1146234 w 1172055"/>
                  <a:gd name="connsiteY3" fmla="*/ 212680 h 366337"/>
                  <a:gd name="connsiteX4" fmla="*/ 1161847 w 1172055"/>
                  <a:gd name="connsiteY4" fmla="*/ 321647 h 366337"/>
                  <a:gd name="connsiteX5" fmla="*/ 1055063 w 1172055"/>
                  <a:gd name="connsiteY5" fmla="*/ 359648 h 366337"/>
                  <a:gd name="connsiteX6" fmla="*/ 91427 w 1172055"/>
                  <a:gd name="connsiteY6" fmla="*/ 195461 h 366337"/>
                  <a:gd name="connsiteX7" fmla="*/ 0 w 1172055"/>
                  <a:gd name="connsiteY7" fmla="*/ 104034 h 366337"/>
                  <a:gd name="connsiteX8" fmla="*/ 0 w 1172055"/>
                  <a:gd name="connsiteY8" fmla="*/ 104035 h 366337"/>
                  <a:gd name="connsiteX0" fmla="*/ 0 w 1175878"/>
                  <a:gd name="connsiteY0" fmla="*/ 104035 h 366337"/>
                  <a:gd name="connsiteX1" fmla="*/ 91427 w 1175878"/>
                  <a:gd name="connsiteY1" fmla="*/ 12608 h 366337"/>
                  <a:gd name="connsiteX2" fmla="*/ 694186 w 1175878"/>
                  <a:gd name="connsiteY2" fmla="*/ 28989 h 366337"/>
                  <a:gd name="connsiteX3" fmla="*/ 1146234 w 1175878"/>
                  <a:gd name="connsiteY3" fmla="*/ 212680 h 366337"/>
                  <a:gd name="connsiteX4" fmla="*/ 1161847 w 1175878"/>
                  <a:gd name="connsiteY4" fmla="*/ 321647 h 366337"/>
                  <a:gd name="connsiteX5" fmla="*/ 1055063 w 1175878"/>
                  <a:gd name="connsiteY5" fmla="*/ 359648 h 366337"/>
                  <a:gd name="connsiteX6" fmla="*/ 91427 w 1175878"/>
                  <a:gd name="connsiteY6" fmla="*/ 195461 h 366337"/>
                  <a:gd name="connsiteX7" fmla="*/ 0 w 1175878"/>
                  <a:gd name="connsiteY7" fmla="*/ 104034 h 366337"/>
                  <a:gd name="connsiteX8" fmla="*/ 0 w 1175878"/>
                  <a:gd name="connsiteY8" fmla="*/ 104035 h 366337"/>
                  <a:gd name="connsiteX0" fmla="*/ 0 w 1175878"/>
                  <a:gd name="connsiteY0" fmla="*/ 104035 h 366337"/>
                  <a:gd name="connsiteX1" fmla="*/ 91427 w 1175878"/>
                  <a:gd name="connsiteY1" fmla="*/ 12608 h 366337"/>
                  <a:gd name="connsiteX2" fmla="*/ 694186 w 1175878"/>
                  <a:gd name="connsiteY2" fmla="*/ 28989 h 366337"/>
                  <a:gd name="connsiteX3" fmla="*/ 1146234 w 1175878"/>
                  <a:gd name="connsiteY3" fmla="*/ 212680 h 366337"/>
                  <a:gd name="connsiteX4" fmla="*/ 1161847 w 1175878"/>
                  <a:gd name="connsiteY4" fmla="*/ 321647 h 366337"/>
                  <a:gd name="connsiteX5" fmla="*/ 1055063 w 1175878"/>
                  <a:gd name="connsiteY5" fmla="*/ 359648 h 366337"/>
                  <a:gd name="connsiteX6" fmla="*/ 91427 w 1175878"/>
                  <a:gd name="connsiteY6" fmla="*/ 195461 h 366337"/>
                  <a:gd name="connsiteX7" fmla="*/ 0 w 1175878"/>
                  <a:gd name="connsiteY7" fmla="*/ 104034 h 366337"/>
                  <a:gd name="connsiteX8" fmla="*/ 0 w 1175878"/>
                  <a:gd name="connsiteY8" fmla="*/ 104035 h 366337"/>
                  <a:gd name="connsiteX0" fmla="*/ 0 w 1175878"/>
                  <a:gd name="connsiteY0" fmla="*/ 104035 h 367025"/>
                  <a:gd name="connsiteX1" fmla="*/ 91427 w 1175878"/>
                  <a:gd name="connsiteY1" fmla="*/ 12608 h 367025"/>
                  <a:gd name="connsiteX2" fmla="*/ 694186 w 1175878"/>
                  <a:gd name="connsiteY2" fmla="*/ 28989 h 367025"/>
                  <a:gd name="connsiteX3" fmla="*/ 1146234 w 1175878"/>
                  <a:gd name="connsiteY3" fmla="*/ 212680 h 367025"/>
                  <a:gd name="connsiteX4" fmla="*/ 1161847 w 1175878"/>
                  <a:gd name="connsiteY4" fmla="*/ 321647 h 367025"/>
                  <a:gd name="connsiteX5" fmla="*/ 1055063 w 1175878"/>
                  <a:gd name="connsiteY5" fmla="*/ 359648 h 367025"/>
                  <a:gd name="connsiteX6" fmla="*/ 91427 w 1175878"/>
                  <a:gd name="connsiteY6" fmla="*/ 195461 h 367025"/>
                  <a:gd name="connsiteX7" fmla="*/ 0 w 1175878"/>
                  <a:gd name="connsiteY7" fmla="*/ 104034 h 367025"/>
                  <a:gd name="connsiteX8" fmla="*/ 0 w 1175878"/>
                  <a:gd name="connsiteY8" fmla="*/ 104035 h 367025"/>
                  <a:gd name="connsiteX0" fmla="*/ 0 w 1175878"/>
                  <a:gd name="connsiteY0" fmla="*/ 104035 h 364099"/>
                  <a:gd name="connsiteX1" fmla="*/ 91427 w 1175878"/>
                  <a:gd name="connsiteY1" fmla="*/ 12608 h 364099"/>
                  <a:gd name="connsiteX2" fmla="*/ 694186 w 1175878"/>
                  <a:gd name="connsiteY2" fmla="*/ 28989 h 364099"/>
                  <a:gd name="connsiteX3" fmla="*/ 1146234 w 1175878"/>
                  <a:gd name="connsiteY3" fmla="*/ 212680 h 364099"/>
                  <a:gd name="connsiteX4" fmla="*/ 1161847 w 1175878"/>
                  <a:gd name="connsiteY4" fmla="*/ 321647 h 364099"/>
                  <a:gd name="connsiteX5" fmla="*/ 1055063 w 1175878"/>
                  <a:gd name="connsiteY5" fmla="*/ 359648 h 364099"/>
                  <a:gd name="connsiteX6" fmla="*/ 91427 w 1175878"/>
                  <a:gd name="connsiteY6" fmla="*/ 195461 h 364099"/>
                  <a:gd name="connsiteX7" fmla="*/ 0 w 1175878"/>
                  <a:gd name="connsiteY7" fmla="*/ 104034 h 364099"/>
                  <a:gd name="connsiteX8" fmla="*/ 0 w 1175878"/>
                  <a:gd name="connsiteY8" fmla="*/ 104035 h 364099"/>
                  <a:gd name="connsiteX0" fmla="*/ 0 w 1175878"/>
                  <a:gd name="connsiteY0" fmla="*/ 104035 h 359648"/>
                  <a:gd name="connsiteX1" fmla="*/ 91427 w 1175878"/>
                  <a:gd name="connsiteY1" fmla="*/ 12608 h 359648"/>
                  <a:gd name="connsiteX2" fmla="*/ 694186 w 1175878"/>
                  <a:gd name="connsiteY2" fmla="*/ 28989 h 359648"/>
                  <a:gd name="connsiteX3" fmla="*/ 1146234 w 1175878"/>
                  <a:gd name="connsiteY3" fmla="*/ 212680 h 359648"/>
                  <a:gd name="connsiteX4" fmla="*/ 1161847 w 1175878"/>
                  <a:gd name="connsiteY4" fmla="*/ 321647 h 359648"/>
                  <a:gd name="connsiteX5" fmla="*/ 1055063 w 1175878"/>
                  <a:gd name="connsiteY5" fmla="*/ 359648 h 359648"/>
                  <a:gd name="connsiteX6" fmla="*/ 91427 w 1175878"/>
                  <a:gd name="connsiteY6" fmla="*/ 195461 h 359648"/>
                  <a:gd name="connsiteX7" fmla="*/ 0 w 1175878"/>
                  <a:gd name="connsiteY7" fmla="*/ 104034 h 359648"/>
                  <a:gd name="connsiteX8" fmla="*/ 0 w 1175878"/>
                  <a:gd name="connsiteY8" fmla="*/ 104035 h 359648"/>
                  <a:gd name="connsiteX0" fmla="*/ 0 w 1175878"/>
                  <a:gd name="connsiteY0" fmla="*/ 104035 h 363241"/>
                  <a:gd name="connsiteX1" fmla="*/ 91427 w 1175878"/>
                  <a:gd name="connsiteY1" fmla="*/ 12608 h 363241"/>
                  <a:gd name="connsiteX2" fmla="*/ 694186 w 1175878"/>
                  <a:gd name="connsiteY2" fmla="*/ 28989 h 363241"/>
                  <a:gd name="connsiteX3" fmla="*/ 1146234 w 1175878"/>
                  <a:gd name="connsiteY3" fmla="*/ 212680 h 363241"/>
                  <a:gd name="connsiteX4" fmla="*/ 1161847 w 1175878"/>
                  <a:gd name="connsiteY4" fmla="*/ 321647 h 363241"/>
                  <a:gd name="connsiteX5" fmla="*/ 1055063 w 1175878"/>
                  <a:gd name="connsiteY5" fmla="*/ 359648 h 363241"/>
                  <a:gd name="connsiteX6" fmla="*/ 91427 w 1175878"/>
                  <a:gd name="connsiteY6" fmla="*/ 195461 h 363241"/>
                  <a:gd name="connsiteX7" fmla="*/ 0 w 1175878"/>
                  <a:gd name="connsiteY7" fmla="*/ 104034 h 363241"/>
                  <a:gd name="connsiteX8" fmla="*/ 0 w 1175878"/>
                  <a:gd name="connsiteY8" fmla="*/ 104035 h 363241"/>
                  <a:gd name="connsiteX0" fmla="*/ 0 w 1175878"/>
                  <a:gd name="connsiteY0" fmla="*/ 104035 h 365023"/>
                  <a:gd name="connsiteX1" fmla="*/ 91427 w 1175878"/>
                  <a:gd name="connsiteY1" fmla="*/ 12608 h 365023"/>
                  <a:gd name="connsiteX2" fmla="*/ 694186 w 1175878"/>
                  <a:gd name="connsiteY2" fmla="*/ 28989 h 365023"/>
                  <a:gd name="connsiteX3" fmla="*/ 1146234 w 1175878"/>
                  <a:gd name="connsiteY3" fmla="*/ 212680 h 365023"/>
                  <a:gd name="connsiteX4" fmla="*/ 1161847 w 1175878"/>
                  <a:gd name="connsiteY4" fmla="*/ 321647 h 365023"/>
                  <a:gd name="connsiteX5" fmla="*/ 1055063 w 1175878"/>
                  <a:gd name="connsiteY5" fmla="*/ 359648 h 365023"/>
                  <a:gd name="connsiteX6" fmla="*/ 91427 w 1175878"/>
                  <a:gd name="connsiteY6" fmla="*/ 195461 h 365023"/>
                  <a:gd name="connsiteX7" fmla="*/ 0 w 1175878"/>
                  <a:gd name="connsiteY7" fmla="*/ 104034 h 365023"/>
                  <a:gd name="connsiteX8" fmla="*/ 0 w 1175878"/>
                  <a:gd name="connsiteY8" fmla="*/ 104035 h 365023"/>
                  <a:gd name="connsiteX0" fmla="*/ 0 w 1175878"/>
                  <a:gd name="connsiteY0" fmla="*/ 104035 h 368158"/>
                  <a:gd name="connsiteX1" fmla="*/ 91427 w 1175878"/>
                  <a:gd name="connsiteY1" fmla="*/ 12608 h 368158"/>
                  <a:gd name="connsiteX2" fmla="*/ 694186 w 1175878"/>
                  <a:gd name="connsiteY2" fmla="*/ 28989 h 368158"/>
                  <a:gd name="connsiteX3" fmla="*/ 1146234 w 1175878"/>
                  <a:gd name="connsiteY3" fmla="*/ 212680 h 368158"/>
                  <a:gd name="connsiteX4" fmla="*/ 1161847 w 1175878"/>
                  <a:gd name="connsiteY4" fmla="*/ 321647 h 368158"/>
                  <a:gd name="connsiteX5" fmla="*/ 1055063 w 1175878"/>
                  <a:gd name="connsiteY5" fmla="*/ 359648 h 368158"/>
                  <a:gd name="connsiteX6" fmla="*/ 91427 w 1175878"/>
                  <a:gd name="connsiteY6" fmla="*/ 195461 h 368158"/>
                  <a:gd name="connsiteX7" fmla="*/ 0 w 1175878"/>
                  <a:gd name="connsiteY7" fmla="*/ 104034 h 368158"/>
                  <a:gd name="connsiteX8" fmla="*/ 0 w 1175878"/>
                  <a:gd name="connsiteY8" fmla="*/ 104035 h 368158"/>
                  <a:gd name="connsiteX0" fmla="*/ 0 w 1177296"/>
                  <a:gd name="connsiteY0" fmla="*/ 104035 h 368158"/>
                  <a:gd name="connsiteX1" fmla="*/ 91427 w 1177296"/>
                  <a:gd name="connsiteY1" fmla="*/ 12608 h 368158"/>
                  <a:gd name="connsiteX2" fmla="*/ 694186 w 1177296"/>
                  <a:gd name="connsiteY2" fmla="*/ 28989 h 368158"/>
                  <a:gd name="connsiteX3" fmla="*/ 1146234 w 1177296"/>
                  <a:gd name="connsiteY3" fmla="*/ 212680 h 368158"/>
                  <a:gd name="connsiteX4" fmla="*/ 1161847 w 1177296"/>
                  <a:gd name="connsiteY4" fmla="*/ 321647 h 368158"/>
                  <a:gd name="connsiteX5" fmla="*/ 1055063 w 1177296"/>
                  <a:gd name="connsiteY5" fmla="*/ 359648 h 368158"/>
                  <a:gd name="connsiteX6" fmla="*/ 91427 w 1177296"/>
                  <a:gd name="connsiteY6" fmla="*/ 195461 h 368158"/>
                  <a:gd name="connsiteX7" fmla="*/ 0 w 1177296"/>
                  <a:gd name="connsiteY7" fmla="*/ 104034 h 368158"/>
                  <a:gd name="connsiteX8" fmla="*/ 0 w 1177296"/>
                  <a:gd name="connsiteY8" fmla="*/ 104035 h 36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296" h="368158">
                    <a:moveTo>
                      <a:pt x="0" y="104035"/>
                    </a:moveTo>
                    <a:cubicBezTo>
                      <a:pt x="0" y="53541"/>
                      <a:pt x="40933" y="12608"/>
                      <a:pt x="91427" y="12608"/>
                    </a:cubicBezTo>
                    <a:cubicBezTo>
                      <a:pt x="433542" y="-5180"/>
                      <a:pt x="498021" y="-7802"/>
                      <a:pt x="694186" y="28989"/>
                    </a:cubicBezTo>
                    <a:cubicBezTo>
                      <a:pt x="840401" y="63668"/>
                      <a:pt x="1064461" y="141326"/>
                      <a:pt x="1146234" y="212680"/>
                    </a:cubicBezTo>
                    <a:cubicBezTo>
                      <a:pt x="1171017" y="244013"/>
                      <a:pt x="1193244" y="251669"/>
                      <a:pt x="1161847" y="321647"/>
                    </a:cubicBezTo>
                    <a:cubicBezTo>
                      <a:pt x="1119809" y="377642"/>
                      <a:pt x="1094998" y="372764"/>
                      <a:pt x="1055063" y="359648"/>
                    </a:cubicBezTo>
                    <a:cubicBezTo>
                      <a:pt x="684155" y="155408"/>
                      <a:pt x="481657" y="161932"/>
                      <a:pt x="91427" y="195461"/>
                    </a:cubicBezTo>
                    <a:cubicBezTo>
                      <a:pt x="40933" y="195461"/>
                      <a:pt x="0" y="154528"/>
                      <a:pt x="0" y="104034"/>
                    </a:cubicBezTo>
                    <a:lnTo>
                      <a:pt x="0" y="1040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à coins arrondis 3"/>
              <p:cNvSpPr/>
              <p:nvPr/>
            </p:nvSpPr>
            <p:spPr>
              <a:xfrm rot="18041968" flipH="1">
                <a:off x="5895964" y="3691564"/>
                <a:ext cx="1177296" cy="368158"/>
              </a:xfrm>
              <a:custGeom>
                <a:avLst/>
                <a:gdLst>
                  <a:gd name="connsiteX0" fmla="*/ 0 w 795338"/>
                  <a:gd name="connsiteY0" fmla="*/ 91427 h 182853"/>
                  <a:gd name="connsiteX1" fmla="*/ 91427 w 795338"/>
                  <a:gd name="connsiteY1" fmla="*/ 0 h 182853"/>
                  <a:gd name="connsiteX2" fmla="*/ 703912 w 795338"/>
                  <a:gd name="connsiteY2" fmla="*/ 0 h 182853"/>
                  <a:gd name="connsiteX3" fmla="*/ 795339 w 795338"/>
                  <a:gd name="connsiteY3" fmla="*/ 91427 h 182853"/>
                  <a:gd name="connsiteX4" fmla="*/ 795338 w 795338"/>
                  <a:gd name="connsiteY4" fmla="*/ 91427 h 182853"/>
                  <a:gd name="connsiteX5" fmla="*/ 703911 w 795338"/>
                  <a:gd name="connsiteY5" fmla="*/ 182854 h 182853"/>
                  <a:gd name="connsiteX6" fmla="*/ 91427 w 795338"/>
                  <a:gd name="connsiteY6" fmla="*/ 182853 h 182853"/>
                  <a:gd name="connsiteX7" fmla="*/ 0 w 795338"/>
                  <a:gd name="connsiteY7" fmla="*/ 91426 h 182853"/>
                  <a:gd name="connsiteX8" fmla="*/ 0 w 795338"/>
                  <a:gd name="connsiteY8" fmla="*/ 91427 h 182853"/>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1060620"/>
                  <a:gd name="connsiteY0" fmla="*/ 99332 h 354945"/>
                  <a:gd name="connsiteX1" fmla="*/ 91427 w 1060620"/>
                  <a:gd name="connsiteY1" fmla="*/ 7905 h 354945"/>
                  <a:gd name="connsiteX2" fmla="*/ 703912 w 1060620"/>
                  <a:gd name="connsiteY2" fmla="*/ 7905 h 354945"/>
                  <a:gd name="connsiteX3" fmla="*/ 795339 w 1060620"/>
                  <a:gd name="connsiteY3" fmla="*/ 99332 h 354945"/>
                  <a:gd name="connsiteX4" fmla="*/ 795338 w 1060620"/>
                  <a:gd name="connsiteY4" fmla="*/ 99332 h 354945"/>
                  <a:gd name="connsiteX5" fmla="*/ 1055063 w 1060620"/>
                  <a:gd name="connsiteY5" fmla="*/ 354945 h 354945"/>
                  <a:gd name="connsiteX6" fmla="*/ 91427 w 1060620"/>
                  <a:gd name="connsiteY6" fmla="*/ 190758 h 354945"/>
                  <a:gd name="connsiteX7" fmla="*/ 0 w 1060620"/>
                  <a:gd name="connsiteY7" fmla="*/ 99331 h 354945"/>
                  <a:gd name="connsiteX8" fmla="*/ 0 w 1060620"/>
                  <a:gd name="connsiteY8" fmla="*/ 99332 h 354945"/>
                  <a:gd name="connsiteX0" fmla="*/ 0 w 1171956"/>
                  <a:gd name="connsiteY0" fmla="*/ 99332 h 354945"/>
                  <a:gd name="connsiteX1" fmla="*/ 91427 w 1171956"/>
                  <a:gd name="connsiteY1" fmla="*/ 7905 h 354945"/>
                  <a:gd name="connsiteX2" fmla="*/ 703912 w 1171956"/>
                  <a:gd name="connsiteY2" fmla="*/ 7905 h 354945"/>
                  <a:gd name="connsiteX3" fmla="*/ 795339 w 1171956"/>
                  <a:gd name="connsiteY3" fmla="*/ 99332 h 354945"/>
                  <a:gd name="connsiteX4" fmla="*/ 1171956 w 1171956"/>
                  <a:gd name="connsiteY4" fmla="*/ 295253 h 354945"/>
                  <a:gd name="connsiteX5" fmla="*/ 1055063 w 1171956"/>
                  <a:gd name="connsiteY5" fmla="*/ 354945 h 354945"/>
                  <a:gd name="connsiteX6" fmla="*/ 91427 w 1171956"/>
                  <a:gd name="connsiteY6" fmla="*/ 190758 h 354945"/>
                  <a:gd name="connsiteX7" fmla="*/ 0 w 1171956"/>
                  <a:gd name="connsiteY7" fmla="*/ 99331 h 354945"/>
                  <a:gd name="connsiteX8" fmla="*/ 0 w 1171956"/>
                  <a:gd name="connsiteY8" fmla="*/ 99332 h 354945"/>
                  <a:gd name="connsiteX0" fmla="*/ 0 w 1171956"/>
                  <a:gd name="connsiteY0" fmla="*/ 99332 h 354945"/>
                  <a:gd name="connsiteX1" fmla="*/ 91427 w 1171956"/>
                  <a:gd name="connsiteY1" fmla="*/ 7905 h 354945"/>
                  <a:gd name="connsiteX2" fmla="*/ 703912 w 1171956"/>
                  <a:gd name="connsiteY2" fmla="*/ 7905 h 354945"/>
                  <a:gd name="connsiteX3" fmla="*/ 1146234 w 1171956"/>
                  <a:gd name="connsiteY3" fmla="*/ 207977 h 354945"/>
                  <a:gd name="connsiteX4" fmla="*/ 1171956 w 1171956"/>
                  <a:gd name="connsiteY4" fmla="*/ 295253 h 354945"/>
                  <a:gd name="connsiteX5" fmla="*/ 1055063 w 1171956"/>
                  <a:gd name="connsiteY5" fmla="*/ 354945 h 354945"/>
                  <a:gd name="connsiteX6" fmla="*/ 91427 w 1171956"/>
                  <a:gd name="connsiteY6" fmla="*/ 190758 h 354945"/>
                  <a:gd name="connsiteX7" fmla="*/ 0 w 1171956"/>
                  <a:gd name="connsiteY7" fmla="*/ 99331 h 354945"/>
                  <a:gd name="connsiteX8" fmla="*/ 0 w 1171956"/>
                  <a:gd name="connsiteY8" fmla="*/ 99332 h 354945"/>
                  <a:gd name="connsiteX0" fmla="*/ 0 w 1171956"/>
                  <a:gd name="connsiteY0" fmla="*/ 94435 h 350048"/>
                  <a:gd name="connsiteX1" fmla="*/ 91427 w 1171956"/>
                  <a:gd name="connsiteY1" fmla="*/ 3008 h 350048"/>
                  <a:gd name="connsiteX2" fmla="*/ 674735 w 1171956"/>
                  <a:gd name="connsiteY2" fmla="*/ 52149 h 350048"/>
                  <a:gd name="connsiteX3" fmla="*/ 1146234 w 1171956"/>
                  <a:gd name="connsiteY3" fmla="*/ 203080 h 350048"/>
                  <a:gd name="connsiteX4" fmla="*/ 1171956 w 1171956"/>
                  <a:gd name="connsiteY4" fmla="*/ 290356 h 350048"/>
                  <a:gd name="connsiteX5" fmla="*/ 1055063 w 1171956"/>
                  <a:gd name="connsiteY5" fmla="*/ 350048 h 350048"/>
                  <a:gd name="connsiteX6" fmla="*/ 91427 w 1171956"/>
                  <a:gd name="connsiteY6" fmla="*/ 185861 h 350048"/>
                  <a:gd name="connsiteX7" fmla="*/ 0 w 1171956"/>
                  <a:gd name="connsiteY7" fmla="*/ 94434 h 350048"/>
                  <a:gd name="connsiteX8" fmla="*/ 0 w 1171956"/>
                  <a:gd name="connsiteY8" fmla="*/ 94435 h 350048"/>
                  <a:gd name="connsiteX0" fmla="*/ 0 w 1171956"/>
                  <a:gd name="connsiteY0" fmla="*/ 98792 h 354405"/>
                  <a:gd name="connsiteX1" fmla="*/ 91427 w 1171956"/>
                  <a:gd name="connsiteY1" fmla="*/ 7365 h 354405"/>
                  <a:gd name="connsiteX2" fmla="*/ 674735 w 1171956"/>
                  <a:gd name="connsiteY2" fmla="*/ 56506 h 354405"/>
                  <a:gd name="connsiteX3" fmla="*/ 1146234 w 1171956"/>
                  <a:gd name="connsiteY3" fmla="*/ 207437 h 354405"/>
                  <a:gd name="connsiteX4" fmla="*/ 1171956 w 1171956"/>
                  <a:gd name="connsiteY4" fmla="*/ 294713 h 354405"/>
                  <a:gd name="connsiteX5" fmla="*/ 1055063 w 1171956"/>
                  <a:gd name="connsiteY5" fmla="*/ 354405 h 354405"/>
                  <a:gd name="connsiteX6" fmla="*/ 91427 w 1171956"/>
                  <a:gd name="connsiteY6" fmla="*/ 190218 h 354405"/>
                  <a:gd name="connsiteX7" fmla="*/ 0 w 1171956"/>
                  <a:gd name="connsiteY7" fmla="*/ 98791 h 354405"/>
                  <a:gd name="connsiteX8" fmla="*/ 0 w 1171956"/>
                  <a:gd name="connsiteY8" fmla="*/ 98792 h 354405"/>
                  <a:gd name="connsiteX0" fmla="*/ 0 w 1171956"/>
                  <a:gd name="connsiteY0" fmla="*/ 106029 h 361642"/>
                  <a:gd name="connsiteX1" fmla="*/ 91427 w 1171956"/>
                  <a:gd name="connsiteY1" fmla="*/ 14602 h 361642"/>
                  <a:gd name="connsiteX2" fmla="*/ 689323 w 1171956"/>
                  <a:gd name="connsiteY2" fmla="*/ 39173 h 361642"/>
                  <a:gd name="connsiteX3" fmla="*/ 1146234 w 1171956"/>
                  <a:gd name="connsiteY3" fmla="*/ 214674 h 361642"/>
                  <a:gd name="connsiteX4" fmla="*/ 1171956 w 1171956"/>
                  <a:gd name="connsiteY4" fmla="*/ 301950 h 361642"/>
                  <a:gd name="connsiteX5" fmla="*/ 1055063 w 1171956"/>
                  <a:gd name="connsiteY5" fmla="*/ 361642 h 361642"/>
                  <a:gd name="connsiteX6" fmla="*/ 91427 w 1171956"/>
                  <a:gd name="connsiteY6" fmla="*/ 197455 h 361642"/>
                  <a:gd name="connsiteX7" fmla="*/ 0 w 1171956"/>
                  <a:gd name="connsiteY7" fmla="*/ 106028 h 361642"/>
                  <a:gd name="connsiteX8" fmla="*/ 0 w 1171956"/>
                  <a:gd name="connsiteY8" fmla="*/ 106029 h 361642"/>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8830 h 354443"/>
                  <a:gd name="connsiteX1" fmla="*/ 91427 w 1171956"/>
                  <a:gd name="connsiteY1" fmla="*/ 7403 h 354443"/>
                  <a:gd name="connsiteX2" fmla="*/ 694186 w 1171956"/>
                  <a:gd name="connsiteY2" fmla="*/ 23784 h 354443"/>
                  <a:gd name="connsiteX3" fmla="*/ 1146234 w 1171956"/>
                  <a:gd name="connsiteY3" fmla="*/ 207475 h 354443"/>
                  <a:gd name="connsiteX4" fmla="*/ 1171956 w 1171956"/>
                  <a:gd name="connsiteY4" fmla="*/ 294751 h 354443"/>
                  <a:gd name="connsiteX5" fmla="*/ 1055063 w 1171956"/>
                  <a:gd name="connsiteY5" fmla="*/ 354443 h 354443"/>
                  <a:gd name="connsiteX6" fmla="*/ 91427 w 1171956"/>
                  <a:gd name="connsiteY6" fmla="*/ 190256 h 354443"/>
                  <a:gd name="connsiteX7" fmla="*/ 0 w 1171956"/>
                  <a:gd name="connsiteY7" fmla="*/ 98829 h 354443"/>
                  <a:gd name="connsiteX8" fmla="*/ 0 w 1171956"/>
                  <a:gd name="connsiteY8" fmla="*/ 98830 h 354443"/>
                  <a:gd name="connsiteX0" fmla="*/ 0 w 1171956"/>
                  <a:gd name="connsiteY0" fmla="*/ 104035 h 359648"/>
                  <a:gd name="connsiteX1" fmla="*/ 91427 w 1171956"/>
                  <a:gd name="connsiteY1" fmla="*/ 12608 h 359648"/>
                  <a:gd name="connsiteX2" fmla="*/ 694186 w 1171956"/>
                  <a:gd name="connsiteY2" fmla="*/ 28989 h 359648"/>
                  <a:gd name="connsiteX3" fmla="*/ 1146234 w 1171956"/>
                  <a:gd name="connsiteY3" fmla="*/ 212680 h 359648"/>
                  <a:gd name="connsiteX4" fmla="*/ 1171956 w 1171956"/>
                  <a:gd name="connsiteY4" fmla="*/ 299956 h 359648"/>
                  <a:gd name="connsiteX5" fmla="*/ 1055063 w 1171956"/>
                  <a:gd name="connsiteY5" fmla="*/ 359648 h 359648"/>
                  <a:gd name="connsiteX6" fmla="*/ 91427 w 1171956"/>
                  <a:gd name="connsiteY6" fmla="*/ 195461 h 359648"/>
                  <a:gd name="connsiteX7" fmla="*/ 0 w 1171956"/>
                  <a:gd name="connsiteY7" fmla="*/ 104034 h 359648"/>
                  <a:gd name="connsiteX8" fmla="*/ 0 w 1171956"/>
                  <a:gd name="connsiteY8" fmla="*/ 104035 h 359648"/>
                  <a:gd name="connsiteX0" fmla="*/ 0 w 1171956"/>
                  <a:gd name="connsiteY0" fmla="*/ 104035 h 359995"/>
                  <a:gd name="connsiteX1" fmla="*/ 91427 w 1171956"/>
                  <a:gd name="connsiteY1" fmla="*/ 12608 h 359995"/>
                  <a:gd name="connsiteX2" fmla="*/ 694186 w 1171956"/>
                  <a:gd name="connsiteY2" fmla="*/ 28989 h 359995"/>
                  <a:gd name="connsiteX3" fmla="*/ 1146234 w 1171956"/>
                  <a:gd name="connsiteY3" fmla="*/ 212680 h 359995"/>
                  <a:gd name="connsiteX4" fmla="*/ 1171956 w 1171956"/>
                  <a:gd name="connsiteY4" fmla="*/ 299956 h 359995"/>
                  <a:gd name="connsiteX5" fmla="*/ 1055063 w 1171956"/>
                  <a:gd name="connsiteY5" fmla="*/ 359648 h 359995"/>
                  <a:gd name="connsiteX6" fmla="*/ 91427 w 1171956"/>
                  <a:gd name="connsiteY6" fmla="*/ 195461 h 359995"/>
                  <a:gd name="connsiteX7" fmla="*/ 0 w 1171956"/>
                  <a:gd name="connsiteY7" fmla="*/ 104034 h 359995"/>
                  <a:gd name="connsiteX8" fmla="*/ 0 w 1171956"/>
                  <a:gd name="connsiteY8" fmla="*/ 104035 h 359995"/>
                  <a:gd name="connsiteX0" fmla="*/ 0 w 1161847"/>
                  <a:gd name="connsiteY0" fmla="*/ 104035 h 366337"/>
                  <a:gd name="connsiteX1" fmla="*/ 91427 w 1161847"/>
                  <a:gd name="connsiteY1" fmla="*/ 12608 h 366337"/>
                  <a:gd name="connsiteX2" fmla="*/ 694186 w 1161847"/>
                  <a:gd name="connsiteY2" fmla="*/ 28989 h 366337"/>
                  <a:gd name="connsiteX3" fmla="*/ 1146234 w 1161847"/>
                  <a:gd name="connsiteY3" fmla="*/ 212680 h 366337"/>
                  <a:gd name="connsiteX4" fmla="*/ 1161847 w 1161847"/>
                  <a:gd name="connsiteY4" fmla="*/ 321647 h 366337"/>
                  <a:gd name="connsiteX5" fmla="*/ 1055063 w 1161847"/>
                  <a:gd name="connsiteY5" fmla="*/ 359648 h 366337"/>
                  <a:gd name="connsiteX6" fmla="*/ 91427 w 1161847"/>
                  <a:gd name="connsiteY6" fmla="*/ 195461 h 366337"/>
                  <a:gd name="connsiteX7" fmla="*/ 0 w 1161847"/>
                  <a:gd name="connsiteY7" fmla="*/ 104034 h 366337"/>
                  <a:gd name="connsiteX8" fmla="*/ 0 w 1161847"/>
                  <a:gd name="connsiteY8" fmla="*/ 104035 h 366337"/>
                  <a:gd name="connsiteX0" fmla="*/ 0 w 1172055"/>
                  <a:gd name="connsiteY0" fmla="*/ 104035 h 366337"/>
                  <a:gd name="connsiteX1" fmla="*/ 91427 w 1172055"/>
                  <a:gd name="connsiteY1" fmla="*/ 12608 h 366337"/>
                  <a:gd name="connsiteX2" fmla="*/ 694186 w 1172055"/>
                  <a:gd name="connsiteY2" fmla="*/ 28989 h 366337"/>
                  <a:gd name="connsiteX3" fmla="*/ 1146234 w 1172055"/>
                  <a:gd name="connsiteY3" fmla="*/ 212680 h 366337"/>
                  <a:gd name="connsiteX4" fmla="*/ 1161847 w 1172055"/>
                  <a:gd name="connsiteY4" fmla="*/ 321647 h 366337"/>
                  <a:gd name="connsiteX5" fmla="*/ 1055063 w 1172055"/>
                  <a:gd name="connsiteY5" fmla="*/ 359648 h 366337"/>
                  <a:gd name="connsiteX6" fmla="*/ 91427 w 1172055"/>
                  <a:gd name="connsiteY6" fmla="*/ 195461 h 366337"/>
                  <a:gd name="connsiteX7" fmla="*/ 0 w 1172055"/>
                  <a:gd name="connsiteY7" fmla="*/ 104034 h 366337"/>
                  <a:gd name="connsiteX8" fmla="*/ 0 w 1172055"/>
                  <a:gd name="connsiteY8" fmla="*/ 104035 h 366337"/>
                  <a:gd name="connsiteX0" fmla="*/ 0 w 1175878"/>
                  <a:gd name="connsiteY0" fmla="*/ 104035 h 366337"/>
                  <a:gd name="connsiteX1" fmla="*/ 91427 w 1175878"/>
                  <a:gd name="connsiteY1" fmla="*/ 12608 h 366337"/>
                  <a:gd name="connsiteX2" fmla="*/ 694186 w 1175878"/>
                  <a:gd name="connsiteY2" fmla="*/ 28989 h 366337"/>
                  <a:gd name="connsiteX3" fmla="*/ 1146234 w 1175878"/>
                  <a:gd name="connsiteY3" fmla="*/ 212680 h 366337"/>
                  <a:gd name="connsiteX4" fmla="*/ 1161847 w 1175878"/>
                  <a:gd name="connsiteY4" fmla="*/ 321647 h 366337"/>
                  <a:gd name="connsiteX5" fmla="*/ 1055063 w 1175878"/>
                  <a:gd name="connsiteY5" fmla="*/ 359648 h 366337"/>
                  <a:gd name="connsiteX6" fmla="*/ 91427 w 1175878"/>
                  <a:gd name="connsiteY6" fmla="*/ 195461 h 366337"/>
                  <a:gd name="connsiteX7" fmla="*/ 0 w 1175878"/>
                  <a:gd name="connsiteY7" fmla="*/ 104034 h 366337"/>
                  <a:gd name="connsiteX8" fmla="*/ 0 w 1175878"/>
                  <a:gd name="connsiteY8" fmla="*/ 104035 h 366337"/>
                  <a:gd name="connsiteX0" fmla="*/ 0 w 1175878"/>
                  <a:gd name="connsiteY0" fmla="*/ 104035 h 366337"/>
                  <a:gd name="connsiteX1" fmla="*/ 91427 w 1175878"/>
                  <a:gd name="connsiteY1" fmla="*/ 12608 h 366337"/>
                  <a:gd name="connsiteX2" fmla="*/ 694186 w 1175878"/>
                  <a:gd name="connsiteY2" fmla="*/ 28989 h 366337"/>
                  <a:gd name="connsiteX3" fmla="*/ 1146234 w 1175878"/>
                  <a:gd name="connsiteY3" fmla="*/ 212680 h 366337"/>
                  <a:gd name="connsiteX4" fmla="*/ 1161847 w 1175878"/>
                  <a:gd name="connsiteY4" fmla="*/ 321647 h 366337"/>
                  <a:gd name="connsiteX5" fmla="*/ 1055063 w 1175878"/>
                  <a:gd name="connsiteY5" fmla="*/ 359648 h 366337"/>
                  <a:gd name="connsiteX6" fmla="*/ 91427 w 1175878"/>
                  <a:gd name="connsiteY6" fmla="*/ 195461 h 366337"/>
                  <a:gd name="connsiteX7" fmla="*/ 0 w 1175878"/>
                  <a:gd name="connsiteY7" fmla="*/ 104034 h 366337"/>
                  <a:gd name="connsiteX8" fmla="*/ 0 w 1175878"/>
                  <a:gd name="connsiteY8" fmla="*/ 104035 h 366337"/>
                  <a:gd name="connsiteX0" fmla="*/ 0 w 1175878"/>
                  <a:gd name="connsiteY0" fmla="*/ 104035 h 367025"/>
                  <a:gd name="connsiteX1" fmla="*/ 91427 w 1175878"/>
                  <a:gd name="connsiteY1" fmla="*/ 12608 h 367025"/>
                  <a:gd name="connsiteX2" fmla="*/ 694186 w 1175878"/>
                  <a:gd name="connsiteY2" fmla="*/ 28989 h 367025"/>
                  <a:gd name="connsiteX3" fmla="*/ 1146234 w 1175878"/>
                  <a:gd name="connsiteY3" fmla="*/ 212680 h 367025"/>
                  <a:gd name="connsiteX4" fmla="*/ 1161847 w 1175878"/>
                  <a:gd name="connsiteY4" fmla="*/ 321647 h 367025"/>
                  <a:gd name="connsiteX5" fmla="*/ 1055063 w 1175878"/>
                  <a:gd name="connsiteY5" fmla="*/ 359648 h 367025"/>
                  <a:gd name="connsiteX6" fmla="*/ 91427 w 1175878"/>
                  <a:gd name="connsiteY6" fmla="*/ 195461 h 367025"/>
                  <a:gd name="connsiteX7" fmla="*/ 0 w 1175878"/>
                  <a:gd name="connsiteY7" fmla="*/ 104034 h 367025"/>
                  <a:gd name="connsiteX8" fmla="*/ 0 w 1175878"/>
                  <a:gd name="connsiteY8" fmla="*/ 104035 h 367025"/>
                  <a:gd name="connsiteX0" fmla="*/ 0 w 1175878"/>
                  <a:gd name="connsiteY0" fmla="*/ 104035 h 364099"/>
                  <a:gd name="connsiteX1" fmla="*/ 91427 w 1175878"/>
                  <a:gd name="connsiteY1" fmla="*/ 12608 h 364099"/>
                  <a:gd name="connsiteX2" fmla="*/ 694186 w 1175878"/>
                  <a:gd name="connsiteY2" fmla="*/ 28989 h 364099"/>
                  <a:gd name="connsiteX3" fmla="*/ 1146234 w 1175878"/>
                  <a:gd name="connsiteY3" fmla="*/ 212680 h 364099"/>
                  <a:gd name="connsiteX4" fmla="*/ 1161847 w 1175878"/>
                  <a:gd name="connsiteY4" fmla="*/ 321647 h 364099"/>
                  <a:gd name="connsiteX5" fmla="*/ 1055063 w 1175878"/>
                  <a:gd name="connsiteY5" fmla="*/ 359648 h 364099"/>
                  <a:gd name="connsiteX6" fmla="*/ 91427 w 1175878"/>
                  <a:gd name="connsiteY6" fmla="*/ 195461 h 364099"/>
                  <a:gd name="connsiteX7" fmla="*/ 0 w 1175878"/>
                  <a:gd name="connsiteY7" fmla="*/ 104034 h 364099"/>
                  <a:gd name="connsiteX8" fmla="*/ 0 w 1175878"/>
                  <a:gd name="connsiteY8" fmla="*/ 104035 h 364099"/>
                  <a:gd name="connsiteX0" fmla="*/ 0 w 1175878"/>
                  <a:gd name="connsiteY0" fmla="*/ 104035 h 359648"/>
                  <a:gd name="connsiteX1" fmla="*/ 91427 w 1175878"/>
                  <a:gd name="connsiteY1" fmla="*/ 12608 h 359648"/>
                  <a:gd name="connsiteX2" fmla="*/ 694186 w 1175878"/>
                  <a:gd name="connsiteY2" fmla="*/ 28989 h 359648"/>
                  <a:gd name="connsiteX3" fmla="*/ 1146234 w 1175878"/>
                  <a:gd name="connsiteY3" fmla="*/ 212680 h 359648"/>
                  <a:gd name="connsiteX4" fmla="*/ 1161847 w 1175878"/>
                  <a:gd name="connsiteY4" fmla="*/ 321647 h 359648"/>
                  <a:gd name="connsiteX5" fmla="*/ 1055063 w 1175878"/>
                  <a:gd name="connsiteY5" fmla="*/ 359648 h 359648"/>
                  <a:gd name="connsiteX6" fmla="*/ 91427 w 1175878"/>
                  <a:gd name="connsiteY6" fmla="*/ 195461 h 359648"/>
                  <a:gd name="connsiteX7" fmla="*/ 0 w 1175878"/>
                  <a:gd name="connsiteY7" fmla="*/ 104034 h 359648"/>
                  <a:gd name="connsiteX8" fmla="*/ 0 w 1175878"/>
                  <a:gd name="connsiteY8" fmla="*/ 104035 h 359648"/>
                  <a:gd name="connsiteX0" fmla="*/ 0 w 1175878"/>
                  <a:gd name="connsiteY0" fmla="*/ 104035 h 363241"/>
                  <a:gd name="connsiteX1" fmla="*/ 91427 w 1175878"/>
                  <a:gd name="connsiteY1" fmla="*/ 12608 h 363241"/>
                  <a:gd name="connsiteX2" fmla="*/ 694186 w 1175878"/>
                  <a:gd name="connsiteY2" fmla="*/ 28989 h 363241"/>
                  <a:gd name="connsiteX3" fmla="*/ 1146234 w 1175878"/>
                  <a:gd name="connsiteY3" fmla="*/ 212680 h 363241"/>
                  <a:gd name="connsiteX4" fmla="*/ 1161847 w 1175878"/>
                  <a:gd name="connsiteY4" fmla="*/ 321647 h 363241"/>
                  <a:gd name="connsiteX5" fmla="*/ 1055063 w 1175878"/>
                  <a:gd name="connsiteY5" fmla="*/ 359648 h 363241"/>
                  <a:gd name="connsiteX6" fmla="*/ 91427 w 1175878"/>
                  <a:gd name="connsiteY6" fmla="*/ 195461 h 363241"/>
                  <a:gd name="connsiteX7" fmla="*/ 0 w 1175878"/>
                  <a:gd name="connsiteY7" fmla="*/ 104034 h 363241"/>
                  <a:gd name="connsiteX8" fmla="*/ 0 w 1175878"/>
                  <a:gd name="connsiteY8" fmla="*/ 104035 h 363241"/>
                  <a:gd name="connsiteX0" fmla="*/ 0 w 1175878"/>
                  <a:gd name="connsiteY0" fmla="*/ 104035 h 365023"/>
                  <a:gd name="connsiteX1" fmla="*/ 91427 w 1175878"/>
                  <a:gd name="connsiteY1" fmla="*/ 12608 h 365023"/>
                  <a:gd name="connsiteX2" fmla="*/ 694186 w 1175878"/>
                  <a:gd name="connsiteY2" fmla="*/ 28989 h 365023"/>
                  <a:gd name="connsiteX3" fmla="*/ 1146234 w 1175878"/>
                  <a:gd name="connsiteY3" fmla="*/ 212680 h 365023"/>
                  <a:gd name="connsiteX4" fmla="*/ 1161847 w 1175878"/>
                  <a:gd name="connsiteY4" fmla="*/ 321647 h 365023"/>
                  <a:gd name="connsiteX5" fmla="*/ 1055063 w 1175878"/>
                  <a:gd name="connsiteY5" fmla="*/ 359648 h 365023"/>
                  <a:gd name="connsiteX6" fmla="*/ 91427 w 1175878"/>
                  <a:gd name="connsiteY6" fmla="*/ 195461 h 365023"/>
                  <a:gd name="connsiteX7" fmla="*/ 0 w 1175878"/>
                  <a:gd name="connsiteY7" fmla="*/ 104034 h 365023"/>
                  <a:gd name="connsiteX8" fmla="*/ 0 w 1175878"/>
                  <a:gd name="connsiteY8" fmla="*/ 104035 h 365023"/>
                  <a:gd name="connsiteX0" fmla="*/ 0 w 1175878"/>
                  <a:gd name="connsiteY0" fmla="*/ 104035 h 368158"/>
                  <a:gd name="connsiteX1" fmla="*/ 91427 w 1175878"/>
                  <a:gd name="connsiteY1" fmla="*/ 12608 h 368158"/>
                  <a:gd name="connsiteX2" fmla="*/ 694186 w 1175878"/>
                  <a:gd name="connsiteY2" fmla="*/ 28989 h 368158"/>
                  <a:gd name="connsiteX3" fmla="*/ 1146234 w 1175878"/>
                  <a:gd name="connsiteY3" fmla="*/ 212680 h 368158"/>
                  <a:gd name="connsiteX4" fmla="*/ 1161847 w 1175878"/>
                  <a:gd name="connsiteY4" fmla="*/ 321647 h 368158"/>
                  <a:gd name="connsiteX5" fmla="*/ 1055063 w 1175878"/>
                  <a:gd name="connsiteY5" fmla="*/ 359648 h 368158"/>
                  <a:gd name="connsiteX6" fmla="*/ 91427 w 1175878"/>
                  <a:gd name="connsiteY6" fmla="*/ 195461 h 368158"/>
                  <a:gd name="connsiteX7" fmla="*/ 0 w 1175878"/>
                  <a:gd name="connsiteY7" fmla="*/ 104034 h 368158"/>
                  <a:gd name="connsiteX8" fmla="*/ 0 w 1175878"/>
                  <a:gd name="connsiteY8" fmla="*/ 104035 h 368158"/>
                  <a:gd name="connsiteX0" fmla="*/ 0 w 1177296"/>
                  <a:gd name="connsiteY0" fmla="*/ 104035 h 368158"/>
                  <a:gd name="connsiteX1" fmla="*/ 91427 w 1177296"/>
                  <a:gd name="connsiteY1" fmla="*/ 12608 h 368158"/>
                  <a:gd name="connsiteX2" fmla="*/ 694186 w 1177296"/>
                  <a:gd name="connsiteY2" fmla="*/ 28989 h 368158"/>
                  <a:gd name="connsiteX3" fmla="*/ 1146234 w 1177296"/>
                  <a:gd name="connsiteY3" fmla="*/ 212680 h 368158"/>
                  <a:gd name="connsiteX4" fmla="*/ 1161847 w 1177296"/>
                  <a:gd name="connsiteY4" fmla="*/ 321647 h 368158"/>
                  <a:gd name="connsiteX5" fmla="*/ 1055063 w 1177296"/>
                  <a:gd name="connsiteY5" fmla="*/ 359648 h 368158"/>
                  <a:gd name="connsiteX6" fmla="*/ 91427 w 1177296"/>
                  <a:gd name="connsiteY6" fmla="*/ 195461 h 368158"/>
                  <a:gd name="connsiteX7" fmla="*/ 0 w 1177296"/>
                  <a:gd name="connsiteY7" fmla="*/ 104034 h 368158"/>
                  <a:gd name="connsiteX8" fmla="*/ 0 w 1177296"/>
                  <a:gd name="connsiteY8" fmla="*/ 104035 h 36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296" h="368158">
                    <a:moveTo>
                      <a:pt x="0" y="104035"/>
                    </a:moveTo>
                    <a:cubicBezTo>
                      <a:pt x="0" y="53541"/>
                      <a:pt x="40933" y="12608"/>
                      <a:pt x="91427" y="12608"/>
                    </a:cubicBezTo>
                    <a:cubicBezTo>
                      <a:pt x="433542" y="-5180"/>
                      <a:pt x="498021" y="-7802"/>
                      <a:pt x="694186" y="28989"/>
                    </a:cubicBezTo>
                    <a:cubicBezTo>
                      <a:pt x="840401" y="63668"/>
                      <a:pt x="1064461" y="141326"/>
                      <a:pt x="1146234" y="212680"/>
                    </a:cubicBezTo>
                    <a:cubicBezTo>
                      <a:pt x="1171017" y="244013"/>
                      <a:pt x="1193244" y="251669"/>
                      <a:pt x="1161847" y="321647"/>
                    </a:cubicBezTo>
                    <a:cubicBezTo>
                      <a:pt x="1119809" y="377642"/>
                      <a:pt x="1094998" y="372764"/>
                      <a:pt x="1055063" y="359648"/>
                    </a:cubicBezTo>
                    <a:cubicBezTo>
                      <a:pt x="684155" y="155408"/>
                      <a:pt x="481657" y="161932"/>
                      <a:pt x="91427" y="195461"/>
                    </a:cubicBezTo>
                    <a:cubicBezTo>
                      <a:pt x="40933" y="195461"/>
                      <a:pt x="0" y="154528"/>
                      <a:pt x="0" y="104034"/>
                    </a:cubicBezTo>
                    <a:lnTo>
                      <a:pt x="0" y="1040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à coins arrondis 93"/>
              <p:cNvSpPr/>
              <p:nvPr/>
            </p:nvSpPr>
            <p:spPr>
              <a:xfrm>
                <a:off x="5464861" y="4629665"/>
                <a:ext cx="942975" cy="1833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à coins arrondis 94"/>
              <p:cNvSpPr/>
              <p:nvPr/>
            </p:nvSpPr>
            <p:spPr>
              <a:xfrm>
                <a:off x="5464860" y="5006219"/>
                <a:ext cx="942975" cy="1833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6" name="Groupe 85"/>
            <p:cNvGrpSpPr/>
            <p:nvPr/>
          </p:nvGrpSpPr>
          <p:grpSpPr>
            <a:xfrm>
              <a:off x="5424265" y="2549960"/>
              <a:ext cx="1023098" cy="580627"/>
              <a:chOff x="5424265" y="2549960"/>
              <a:chExt cx="1023098" cy="580627"/>
            </a:xfrm>
            <a:grpFill/>
          </p:grpSpPr>
          <p:sp>
            <p:nvSpPr>
              <p:cNvPr id="87" name="Rectangle à coins arrondis 86"/>
              <p:cNvSpPr/>
              <p:nvPr/>
            </p:nvSpPr>
            <p:spPr>
              <a:xfrm rot="2718317">
                <a:off x="5223623" y="2750603"/>
                <a:ext cx="580625" cy="1793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à coins arrondis 87"/>
              <p:cNvSpPr/>
              <p:nvPr/>
            </p:nvSpPr>
            <p:spPr>
              <a:xfrm rot="18881683" flipV="1">
                <a:off x="5502762" y="2750602"/>
                <a:ext cx="580625" cy="1793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à coins arrondis 88"/>
              <p:cNvSpPr/>
              <p:nvPr/>
            </p:nvSpPr>
            <p:spPr>
              <a:xfrm rot="2718317">
                <a:off x="5788240" y="2750604"/>
                <a:ext cx="580625" cy="1793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à coins arrondis 89"/>
              <p:cNvSpPr/>
              <p:nvPr/>
            </p:nvSpPr>
            <p:spPr>
              <a:xfrm rot="18881683" flipV="1">
                <a:off x="6067379" y="2750603"/>
                <a:ext cx="580625" cy="1793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53" name="Image 52"/>
          <p:cNvPicPr>
            <a:picLocks noChangeAspect="1"/>
          </p:cNvPicPr>
          <p:nvPr/>
        </p:nvPicPr>
        <p:blipFill rotWithShape="1">
          <a:blip r:embed="rId3" cstate="print"/>
          <a:srcRect l="460" t="561"/>
          <a:stretch/>
        </p:blipFill>
        <p:spPr>
          <a:xfrm>
            <a:off x="7487757" y="4576191"/>
            <a:ext cx="2218597" cy="1033994"/>
          </a:xfrm>
          <a:prstGeom prst="rect">
            <a:avLst/>
          </a:prstGeom>
        </p:spPr>
      </p:pic>
      <p:sp>
        <p:nvSpPr>
          <p:cNvPr id="3" name="Titre 2"/>
          <p:cNvSpPr>
            <a:spLocks noGrp="1"/>
          </p:cNvSpPr>
          <p:nvPr>
            <p:ph type="title"/>
          </p:nvPr>
        </p:nvSpPr>
        <p:spPr>
          <a:xfrm>
            <a:off x="323533" y="132597"/>
            <a:ext cx="1642859" cy="608852"/>
          </a:xfrm>
        </p:spPr>
        <p:txBody>
          <a:bodyPr>
            <a:normAutofit fontScale="90000"/>
          </a:bodyPr>
          <a:lstStyle/>
          <a:p>
            <a:r>
              <a:rPr lang="fr-FR" dirty="0" smtClean="0">
                <a:solidFill>
                  <a:schemeClr val="bg1"/>
                </a:solidFill>
              </a:rPr>
              <a:t>DSP 2</a:t>
            </a:r>
            <a:endParaRPr lang="fr-FR" dirty="0">
              <a:solidFill>
                <a:schemeClr val="bg1"/>
              </a:solidFill>
            </a:endParaRPr>
          </a:p>
        </p:txBody>
      </p:sp>
      <p:sp>
        <p:nvSpPr>
          <p:cNvPr id="19" name="Rectangle 18"/>
          <p:cNvSpPr/>
          <p:nvPr/>
        </p:nvSpPr>
        <p:spPr>
          <a:xfrm>
            <a:off x="4835700" y="930091"/>
            <a:ext cx="2842445" cy="584775"/>
          </a:xfrm>
          <a:prstGeom prst="rect">
            <a:avLst/>
          </a:prstGeom>
        </p:spPr>
        <p:txBody>
          <a:bodyPr wrap="none">
            <a:spAutoFit/>
          </a:bodyPr>
          <a:lstStyle/>
          <a:p>
            <a:pPr algn="ctr"/>
            <a:r>
              <a:rPr lang="fr-FR" sz="2000" kern="0" dirty="0" smtClean="0">
                <a:solidFill>
                  <a:srgbClr val="003C82"/>
                </a:solidFill>
                <a:sym typeface="Myriad Pro"/>
              </a:rPr>
              <a:t>Agrégateurs PFM ou BFM</a:t>
            </a:r>
          </a:p>
          <a:p>
            <a:pPr algn="ctr"/>
            <a:r>
              <a:rPr lang="fr-FR" sz="1200" kern="0" dirty="0" smtClean="0">
                <a:solidFill>
                  <a:srgbClr val="003C82"/>
                </a:solidFill>
                <a:sym typeface="Myriad Pro"/>
              </a:rPr>
              <a:t>Business </a:t>
            </a:r>
            <a:r>
              <a:rPr lang="fr-FR" sz="1200" kern="0" dirty="0">
                <a:solidFill>
                  <a:srgbClr val="003C82"/>
                </a:solidFill>
                <a:sym typeface="Myriad Pro"/>
              </a:rPr>
              <a:t>Finance </a:t>
            </a:r>
            <a:r>
              <a:rPr lang="fr-FR" sz="1200" kern="0" dirty="0" smtClean="0">
                <a:solidFill>
                  <a:srgbClr val="003C82"/>
                </a:solidFill>
                <a:sym typeface="Myriad Pro"/>
              </a:rPr>
              <a:t>Management</a:t>
            </a:r>
            <a:endParaRPr lang="fr-FR" sz="1200" kern="0" dirty="0">
              <a:solidFill>
                <a:srgbClr val="003C82"/>
              </a:solidFill>
            </a:endParaRPr>
          </a:p>
        </p:txBody>
      </p:sp>
      <p:grpSp>
        <p:nvGrpSpPr>
          <p:cNvPr id="20" name="Groupe 19"/>
          <p:cNvGrpSpPr>
            <a:grpSpLocks noChangeAspect="1"/>
          </p:cNvGrpSpPr>
          <p:nvPr/>
        </p:nvGrpSpPr>
        <p:grpSpPr>
          <a:xfrm>
            <a:off x="4615475" y="1754762"/>
            <a:ext cx="573960" cy="388307"/>
            <a:chOff x="2950369" y="1579418"/>
            <a:chExt cx="4409281" cy="2983057"/>
          </a:xfrm>
        </p:grpSpPr>
        <p:sp>
          <p:nvSpPr>
            <p:cNvPr id="21" name="Forme libre 20"/>
            <p:cNvSpPr/>
            <p:nvPr/>
          </p:nvSpPr>
          <p:spPr>
            <a:xfrm>
              <a:off x="3518766" y="1579418"/>
              <a:ext cx="2632652" cy="895927"/>
            </a:xfrm>
            <a:custGeom>
              <a:avLst/>
              <a:gdLst>
                <a:gd name="connsiteX0" fmla="*/ 2632364 w 2641600"/>
                <a:gd name="connsiteY0" fmla="*/ 895927 h 895927"/>
                <a:gd name="connsiteX1" fmla="*/ 2641600 w 2641600"/>
                <a:gd name="connsiteY1" fmla="*/ 0 h 895927"/>
                <a:gd name="connsiteX2" fmla="*/ 0 w 2641600"/>
                <a:gd name="connsiteY2" fmla="*/ 332509 h 895927"/>
                <a:gd name="connsiteX3" fmla="*/ 18473 w 2641600"/>
                <a:gd name="connsiteY3" fmla="*/ 544946 h 895927"/>
                <a:gd name="connsiteX0" fmla="*/ 2637704 w 2646940"/>
                <a:gd name="connsiteY0" fmla="*/ 895927 h 895927"/>
                <a:gd name="connsiteX1" fmla="*/ 2646940 w 2646940"/>
                <a:gd name="connsiteY1" fmla="*/ 0 h 895927"/>
                <a:gd name="connsiteX2" fmla="*/ 5340 w 2646940"/>
                <a:gd name="connsiteY2" fmla="*/ 332509 h 895927"/>
                <a:gd name="connsiteX3" fmla="*/ 0 w 2646940"/>
                <a:gd name="connsiteY3" fmla="*/ 544946 h 895927"/>
                <a:gd name="connsiteX0" fmla="*/ 2637704 w 2646940"/>
                <a:gd name="connsiteY0" fmla="*/ 895927 h 895927"/>
                <a:gd name="connsiteX1" fmla="*/ 2646940 w 2646940"/>
                <a:gd name="connsiteY1" fmla="*/ 0 h 895927"/>
                <a:gd name="connsiteX2" fmla="*/ 19628 w 2646940"/>
                <a:gd name="connsiteY2" fmla="*/ 332509 h 895927"/>
                <a:gd name="connsiteX3" fmla="*/ 0 w 2646940"/>
                <a:gd name="connsiteY3" fmla="*/ 544946 h 895927"/>
                <a:gd name="connsiteX0" fmla="*/ 2623416 w 2632652"/>
                <a:gd name="connsiteY0" fmla="*/ 895927 h 895927"/>
                <a:gd name="connsiteX1" fmla="*/ 2632652 w 2632652"/>
                <a:gd name="connsiteY1" fmla="*/ 0 h 895927"/>
                <a:gd name="connsiteX2" fmla="*/ 5340 w 2632652"/>
                <a:gd name="connsiteY2" fmla="*/ 332509 h 895927"/>
                <a:gd name="connsiteX3" fmla="*/ 0 w 2632652"/>
                <a:gd name="connsiteY3" fmla="*/ 544946 h 895927"/>
              </a:gdLst>
              <a:ahLst/>
              <a:cxnLst>
                <a:cxn ang="0">
                  <a:pos x="connsiteX0" y="connsiteY0"/>
                </a:cxn>
                <a:cxn ang="0">
                  <a:pos x="connsiteX1" y="connsiteY1"/>
                </a:cxn>
                <a:cxn ang="0">
                  <a:pos x="connsiteX2" y="connsiteY2"/>
                </a:cxn>
                <a:cxn ang="0">
                  <a:pos x="connsiteX3" y="connsiteY3"/>
                </a:cxn>
              </a:cxnLst>
              <a:rect l="l" t="t" r="r" b="b"/>
              <a:pathLst>
                <a:path w="2632652" h="895927">
                  <a:moveTo>
                    <a:pt x="2623416" y="895927"/>
                  </a:moveTo>
                  <a:cubicBezTo>
                    <a:pt x="2626495" y="597285"/>
                    <a:pt x="2629573" y="298642"/>
                    <a:pt x="2632652" y="0"/>
                  </a:cubicBezTo>
                  <a:lnTo>
                    <a:pt x="5340" y="332509"/>
                  </a:lnTo>
                  <a:lnTo>
                    <a:pt x="0" y="544946"/>
                  </a:ln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3509963" y="3124200"/>
              <a:ext cx="1190625" cy="1438275"/>
            </a:xfrm>
            <a:custGeom>
              <a:avLst/>
              <a:gdLst>
                <a:gd name="connsiteX0" fmla="*/ 4762 w 1190625"/>
                <a:gd name="connsiteY0" fmla="*/ 0 h 1438275"/>
                <a:gd name="connsiteX1" fmla="*/ 0 w 1190625"/>
                <a:gd name="connsiteY1" fmla="*/ 776288 h 1438275"/>
                <a:gd name="connsiteX2" fmla="*/ 47625 w 1190625"/>
                <a:gd name="connsiteY2" fmla="*/ 847725 h 1438275"/>
                <a:gd name="connsiteX3" fmla="*/ 152400 w 1190625"/>
                <a:gd name="connsiteY3" fmla="*/ 895350 h 1438275"/>
                <a:gd name="connsiteX4" fmla="*/ 1181100 w 1190625"/>
                <a:gd name="connsiteY4" fmla="*/ 752475 h 1438275"/>
                <a:gd name="connsiteX5" fmla="*/ 1190625 w 1190625"/>
                <a:gd name="connsiteY5" fmla="*/ 1285875 h 1438275"/>
                <a:gd name="connsiteX6" fmla="*/ 1128712 w 1190625"/>
                <a:gd name="connsiteY6" fmla="*/ 1362075 h 1438275"/>
                <a:gd name="connsiteX7" fmla="*/ 452437 w 1190625"/>
                <a:gd name="connsiteY7" fmla="*/ 1438275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625" h="1438275">
                  <a:moveTo>
                    <a:pt x="4762" y="0"/>
                  </a:moveTo>
                  <a:cubicBezTo>
                    <a:pt x="3175" y="258763"/>
                    <a:pt x="1587" y="517525"/>
                    <a:pt x="0" y="776288"/>
                  </a:cubicBezTo>
                  <a:lnTo>
                    <a:pt x="47625" y="847725"/>
                  </a:lnTo>
                  <a:lnTo>
                    <a:pt x="152400" y="895350"/>
                  </a:lnTo>
                  <a:lnTo>
                    <a:pt x="1181100" y="752475"/>
                  </a:lnTo>
                  <a:lnTo>
                    <a:pt x="1190625" y="1285875"/>
                  </a:lnTo>
                  <a:lnTo>
                    <a:pt x="1128712" y="1362075"/>
                  </a:lnTo>
                  <a:lnTo>
                    <a:pt x="452437" y="1438275"/>
                  </a:ln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5041900" y="2565400"/>
              <a:ext cx="1987550" cy="1854200"/>
            </a:xfrm>
            <a:custGeom>
              <a:avLst/>
              <a:gdLst>
                <a:gd name="connsiteX0" fmla="*/ 1981200 w 1987550"/>
                <a:gd name="connsiteY0" fmla="*/ 209550 h 1854200"/>
                <a:gd name="connsiteX1" fmla="*/ 1987550 w 1987550"/>
                <a:gd name="connsiteY1" fmla="*/ 69850 h 1854200"/>
                <a:gd name="connsiteX2" fmla="*/ 1911350 w 1987550"/>
                <a:gd name="connsiteY2" fmla="*/ 0 h 1854200"/>
                <a:gd name="connsiteX3" fmla="*/ 6350 w 1987550"/>
                <a:gd name="connsiteY3" fmla="*/ 241300 h 1854200"/>
                <a:gd name="connsiteX4" fmla="*/ 0 w 1987550"/>
                <a:gd name="connsiteY4" fmla="*/ 1790700 h 1854200"/>
                <a:gd name="connsiteX5" fmla="*/ 50800 w 1987550"/>
                <a:gd name="connsiteY5" fmla="*/ 1854200 h 1854200"/>
                <a:gd name="connsiteX6" fmla="*/ 1358900 w 1987550"/>
                <a:gd name="connsiteY6" fmla="*/ 169545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550" h="1854200">
                  <a:moveTo>
                    <a:pt x="1981200" y="209550"/>
                  </a:moveTo>
                  <a:lnTo>
                    <a:pt x="1987550" y="69850"/>
                  </a:lnTo>
                  <a:lnTo>
                    <a:pt x="1911350" y="0"/>
                  </a:lnTo>
                  <a:lnTo>
                    <a:pt x="6350" y="241300"/>
                  </a:lnTo>
                  <a:cubicBezTo>
                    <a:pt x="4233" y="757767"/>
                    <a:pt x="2117" y="1274233"/>
                    <a:pt x="0" y="1790700"/>
                  </a:cubicBezTo>
                  <a:lnTo>
                    <a:pt x="50800" y="1854200"/>
                  </a:lnTo>
                  <a:lnTo>
                    <a:pt x="1358900" y="1695450"/>
                  </a:ln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23"/>
            <p:cNvSpPr/>
            <p:nvPr/>
          </p:nvSpPr>
          <p:spPr>
            <a:xfrm>
              <a:off x="6604000" y="2921000"/>
              <a:ext cx="755650" cy="1327150"/>
            </a:xfrm>
            <a:custGeom>
              <a:avLst/>
              <a:gdLst>
                <a:gd name="connsiteX0" fmla="*/ 755650 w 755650"/>
                <a:gd name="connsiteY0" fmla="*/ 69850 h 1327150"/>
                <a:gd name="connsiteX1" fmla="*/ 755650 w 755650"/>
                <a:gd name="connsiteY1" fmla="*/ 1193800 h 1327150"/>
                <a:gd name="connsiteX2" fmla="*/ 717550 w 755650"/>
                <a:gd name="connsiteY2" fmla="*/ 1270000 h 1327150"/>
                <a:gd name="connsiteX3" fmla="*/ 69850 w 755650"/>
                <a:gd name="connsiteY3" fmla="*/ 1327150 h 1327150"/>
                <a:gd name="connsiteX4" fmla="*/ 0 w 755650"/>
                <a:gd name="connsiteY4" fmla="*/ 1276350 h 1327150"/>
                <a:gd name="connsiteX5" fmla="*/ 0 w 755650"/>
                <a:gd name="connsiteY5" fmla="*/ 152400 h 1327150"/>
                <a:gd name="connsiteX6" fmla="*/ 63500 w 755650"/>
                <a:gd name="connsiteY6" fmla="*/ 76200 h 1327150"/>
                <a:gd name="connsiteX7" fmla="*/ 679450 w 755650"/>
                <a:gd name="connsiteY7" fmla="*/ 0 h 1327150"/>
                <a:gd name="connsiteX8" fmla="*/ 755650 w 755650"/>
                <a:gd name="connsiteY8" fmla="*/ 6985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650" h="1327150">
                  <a:moveTo>
                    <a:pt x="755650" y="69850"/>
                  </a:moveTo>
                  <a:lnTo>
                    <a:pt x="755650" y="1193800"/>
                  </a:lnTo>
                  <a:lnTo>
                    <a:pt x="717550" y="1270000"/>
                  </a:lnTo>
                  <a:lnTo>
                    <a:pt x="69850" y="1327150"/>
                  </a:lnTo>
                  <a:lnTo>
                    <a:pt x="0" y="1276350"/>
                  </a:lnTo>
                  <a:lnTo>
                    <a:pt x="0" y="152400"/>
                  </a:lnTo>
                  <a:lnTo>
                    <a:pt x="63500" y="76200"/>
                  </a:lnTo>
                  <a:lnTo>
                    <a:pt x="679450" y="0"/>
                  </a:lnTo>
                  <a:lnTo>
                    <a:pt x="755650" y="69850"/>
                  </a:lnTo>
                  <a:close/>
                </a:path>
              </a:pathLst>
            </a:cu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2950369" y="2368550"/>
              <a:ext cx="844216" cy="868362"/>
            </a:xfrm>
            <a:custGeom>
              <a:avLst/>
              <a:gdLst>
                <a:gd name="connsiteX0" fmla="*/ 165100 w 876300"/>
                <a:gd name="connsiteY0" fmla="*/ 0 h 901700"/>
                <a:gd name="connsiteX1" fmla="*/ 876300 w 876300"/>
                <a:gd name="connsiteY1" fmla="*/ 0 h 901700"/>
                <a:gd name="connsiteX2" fmla="*/ 0 w 876300"/>
                <a:gd name="connsiteY2" fmla="*/ 901700 h 901700"/>
                <a:gd name="connsiteX3" fmla="*/ 869950 w 876300"/>
                <a:gd name="connsiteY3" fmla="*/ 6350 h 901700"/>
                <a:gd name="connsiteX4" fmla="*/ 869950 w 876300"/>
                <a:gd name="connsiteY4" fmla="*/ 736600 h 901700"/>
                <a:gd name="connsiteX0" fmla="*/ 165100 w 879475"/>
                <a:gd name="connsiteY0" fmla="*/ 0 h 901700"/>
                <a:gd name="connsiteX1" fmla="*/ 876300 w 879475"/>
                <a:gd name="connsiteY1" fmla="*/ 0 h 901700"/>
                <a:gd name="connsiteX2" fmla="*/ 0 w 879475"/>
                <a:gd name="connsiteY2" fmla="*/ 901700 h 901700"/>
                <a:gd name="connsiteX3" fmla="*/ 879475 w 879475"/>
                <a:gd name="connsiteY3" fmla="*/ 1588 h 901700"/>
                <a:gd name="connsiteX4" fmla="*/ 869950 w 879475"/>
                <a:gd name="connsiteY4" fmla="*/ 736600 h 901700"/>
                <a:gd name="connsiteX0" fmla="*/ 165100 w 879475"/>
                <a:gd name="connsiteY0" fmla="*/ 0 h 901700"/>
                <a:gd name="connsiteX1" fmla="*/ 876300 w 879475"/>
                <a:gd name="connsiteY1" fmla="*/ 0 h 901700"/>
                <a:gd name="connsiteX2" fmla="*/ 0 w 879475"/>
                <a:gd name="connsiteY2" fmla="*/ 901700 h 901700"/>
                <a:gd name="connsiteX3" fmla="*/ 879475 w 879475"/>
                <a:gd name="connsiteY3" fmla="*/ 1588 h 901700"/>
                <a:gd name="connsiteX4" fmla="*/ 874713 w 879475"/>
                <a:gd name="connsiteY4" fmla="*/ 736600 h 901700"/>
                <a:gd name="connsiteX0" fmla="*/ 165100 w 879475"/>
                <a:gd name="connsiteY0" fmla="*/ 0 h 901700"/>
                <a:gd name="connsiteX1" fmla="*/ 876300 w 879475"/>
                <a:gd name="connsiteY1" fmla="*/ 0 h 901700"/>
                <a:gd name="connsiteX2" fmla="*/ 0 w 879475"/>
                <a:gd name="connsiteY2" fmla="*/ 901700 h 901700"/>
                <a:gd name="connsiteX3" fmla="*/ 879475 w 879475"/>
                <a:gd name="connsiteY3" fmla="*/ 1588 h 901700"/>
                <a:gd name="connsiteX4" fmla="*/ 877094 w 879475"/>
                <a:gd name="connsiteY4" fmla="*/ 736600 h 901700"/>
                <a:gd name="connsiteX0" fmla="*/ 165100 w 879934"/>
                <a:gd name="connsiteY0" fmla="*/ 0 h 901700"/>
                <a:gd name="connsiteX1" fmla="*/ 876300 w 879934"/>
                <a:gd name="connsiteY1" fmla="*/ 0 h 901700"/>
                <a:gd name="connsiteX2" fmla="*/ 0 w 879934"/>
                <a:gd name="connsiteY2" fmla="*/ 901700 h 901700"/>
                <a:gd name="connsiteX3" fmla="*/ 879475 w 879934"/>
                <a:gd name="connsiteY3" fmla="*/ 1588 h 901700"/>
                <a:gd name="connsiteX4" fmla="*/ 879476 w 879934"/>
                <a:gd name="connsiteY4" fmla="*/ 736600 h 901700"/>
                <a:gd name="connsiteX0" fmla="*/ 129382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736600 h 868362"/>
                <a:gd name="connsiteX0" fmla="*/ 129382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712787 h 868362"/>
                <a:gd name="connsiteX0" fmla="*/ 129382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46050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57957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62719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62719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84212 h 86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16" h="868362">
                  <a:moveTo>
                    <a:pt x="162719" y="0"/>
                  </a:moveTo>
                  <a:lnTo>
                    <a:pt x="840582" y="0"/>
                  </a:lnTo>
                  <a:lnTo>
                    <a:pt x="0" y="868362"/>
                  </a:lnTo>
                  <a:lnTo>
                    <a:pt x="843757" y="1588"/>
                  </a:lnTo>
                  <a:cubicBezTo>
                    <a:pt x="842170" y="246592"/>
                    <a:pt x="845345" y="439208"/>
                    <a:pt x="843758" y="684212"/>
                  </a:cubicBez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Rectangle 25"/>
          <p:cNvSpPr/>
          <p:nvPr/>
        </p:nvSpPr>
        <p:spPr>
          <a:xfrm>
            <a:off x="4372205" y="2159116"/>
            <a:ext cx="1031051" cy="338554"/>
          </a:xfrm>
          <a:prstGeom prst="rect">
            <a:avLst/>
          </a:prstGeom>
        </p:spPr>
        <p:txBody>
          <a:bodyPr wrap="none">
            <a:spAutoFit/>
          </a:bodyPr>
          <a:lstStyle/>
          <a:p>
            <a:r>
              <a:rPr lang="fr-FR" sz="1600" kern="0" dirty="0" smtClean="0">
                <a:solidFill>
                  <a:srgbClr val="003C82"/>
                </a:solidFill>
                <a:sym typeface="Myriad Pro"/>
              </a:rPr>
              <a:t>Cyberplus</a:t>
            </a:r>
            <a:endParaRPr lang="fr-FR" sz="1050" dirty="0">
              <a:solidFill>
                <a:srgbClr val="003C82"/>
              </a:solidFill>
            </a:endParaRP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xmlns="" val="0"/>
              </a:ext>
            </a:extLst>
          </a:blip>
          <a:srcRect l="11879" t="25133" r="10846" b="22925"/>
          <a:stretch/>
        </p:blipFill>
        <p:spPr>
          <a:xfrm>
            <a:off x="5499162" y="1773518"/>
            <a:ext cx="1215025" cy="388308"/>
          </a:xfrm>
          <a:prstGeom prst="rect">
            <a:avLst/>
          </a:prstGeom>
        </p:spPr>
      </p:pic>
      <p:pic>
        <p:nvPicPr>
          <p:cNvPr id="27" name="Image 2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38386" y="2271635"/>
            <a:ext cx="1815832" cy="171406"/>
          </a:xfrm>
          <a:prstGeom prst="rect">
            <a:avLst/>
          </a:prstGeom>
        </p:spPr>
      </p:pic>
      <p:pic>
        <p:nvPicPr>
          <p:cNvPr id="28" name="Image 2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76551" y="1773518"/>
            <a:ext cx="918990" cy="379182"/>
          </a:xfrm>
          <a:prstGeom prst="rect">
            <a:avLst/>
          </a:prstGeom>
        </p:spPr>
      </p:pic>
      <p:sp>
        <p:nvSpPr>
          <p:cNvPr id="29" name="Arc 28"/>
          <p:cNvSpPr/>
          <p:nvPr/>
        </p:nvSpPr>
        <p:spPr>
          <a:xfrm>
            <a:off x="1638904" y="1362963"/>
            <a:ext cx="3199735" cy="3178270"/>
          </a:xfrm>
          <a:prstGeom prst="arc">
            <a:avLst>
              <a:gd name="adj1" fmla="val 10986843"/>
              <a:gd name="adj2" fmla="val 18542664"/>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Rectangle 29"/>
          <p:cNvSpPr/>
          <p:nvPr/>
        </p:nvSpPr>
        <p:spPr>
          <a:xfrm>
            <a:off x="806846" y="978309"/>
            <a:ext cx="1914306" cy="830997"/>
          </a:xfrm>
          <a:prstGeom prst="rect">
            <a:avLst/>
          </a:prstGeom>
        </p:spPr>
        <p:txBody>
          <a:bodyPr wrap="none">
            <a:spAutoFit/>
          </a:bodyPr>
          <a:lstStyle/>
          <a:p>
            <a:pPr algn="ctr"/>
            <a:r>
              <a:rPr lang="fr-FR" sz="1600" kern="0" dirty="0" smtClean="0">
                <a:sym typeface="Myriad Pro"/>
              </a:rPr>
              <a:t>Enregistre son</a:t>
            </a:r>
          </a:p>
          <a:p>
            <a:pPr algn="ctr"/>
            <a:r>
              <a:rPr lang="fr-FR" sz="1600" kern="0" dirty="0" smtClean="0">
                <a:sym typeface="Myriad Pro"/>
              </a:rPr>
              <a:t>identifiant Cyberplus</a:t>
            </a:r>
          </a:p>
          <a:p>
            <a:pPr algn="ctr"/>
            <a:r>
              <a:rPr lang="fr-FR" sz="1600" kern="0" dirty="0" smtClean="0">
                <a:sym typeface="Myriad Pro"/>
              </a:rPr>
              <a:t>+ mot de passe</a:t>
            </a:r>
            <a:endParaRPr lang="fr-FR" sz="1050" dirty="0"/>
          </a:p>
        </p:txBody>
      </p:sp>
      <p:grpSp>
        <p:nvGrpSpPr>
          <p:cNvPr id="31" name="Groupe 30"/>
          <p:cNvGrpSpPr>
            <a:grpSpLocks noChangeAspect="1"/>
          </p:cNvGrpSpPr>
          <p:nvPr/>
        </p:nvGrpSpPr>
        <p:grpSpPr>
          <a:xfrm>
            <a:off x="10093473" y="3391920"/>
            <a:ext cx="1054302" cy="879537"/>
            <a:chOff x="2253673" y="424873"/>
            <a:chExt cx="7318351" cy="6105236"/>
          </a:xfrm>
          <a:solidFill>
            <a:schemeClr val="tx1"/>
          </a:solidFill>
        </p:grpSpPr>
        <p:sp>
          <p:nvSpPr>
            <p:cNvPr id="32" name="Rectangle 31"/>
            <p:cNvSpPr/>
            <p:nvPr/>
          </p:nvSpPr>
          <p:spPr>
            <a:xfrm>
              <a:off x="2253673" y="6326909"/>
              <a:ext cx="7250545"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672773" y="5964959"/>
              <a:ext cx="6477577"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3208729"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4504129"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6356597"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651997"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3208729"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4504129"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356597"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7651997"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447843" y="2624792"/>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742583" y="2636371"/>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6596742" y="2624792"/>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7871400" y="2647949"/>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Pentagone 45"/>
            <p:cNvSpPr/>
            <p:nvPr/>
          </p:nvSpPr>
          <p:spPr>
            <a:xfrm rot="16200000">
              <a:off x="5044535" y="-1281192"/>
              <a:ext cx="1829986" cy="5242115"/>
            </a:xfrm>
            <a:prstGeom prst="homePlate">
              <a:avLst>
                <a:gd name="adj" fmla="val 676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rot="1544259">
              <a:off x="5747503" y="852685"/>
              <a:ext cx="3824521" cy="198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rot="20097497">
              <a:off x="2338980" y="832536"/>
              <a:ext cx="3857513" cy="20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9" name="Arc 48"/>
          <p:cNvSpPr/>
          <p:nvPr/>
        </p:nvSpPr>
        <p:spPr>
          <a:xfrm>
            <a:off x="5572078" y="2124471"/>
            <a:ext cx="4664697" cy="2215701"/>
          </a:xfrm>
          <a:prstGeom prst="arc">
            <a:avLst>
              <a:gd name="adj1" fmla="val 16325073"/>
              <a:gd name="adj2" fmla="val 21581273"/>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Rectangle 49"/>
          <p:cNvSpPr/>
          <p:nvPr/>
        </p:nvSpPr>
        <p:spPr>
          <a:xfrm>
            <a:off x="8828493" y="1710469"/>
            <a:ext cx="2691763" cy="584775"/>
          </a:xfrm>
          <a:prstGeom prst="rect">
            <a:avLst/>
          </a:prstGeom>
        </p:spPr>
        <p:txBody>
          <a:bodyPr wrap="none">
            <a:spAutoFit/>
          </a:bodyPr>
          <a:lstStyle/>
          <a:p>
            <a:pPr algn="ctr"/>
            <a:r>
              <a:rPr lang="fr-FR" sz="1600" kern="0" dirty="0" smtClean="0">
                <a:sym typeface="Myriad Pro"/>
              </a:rPr>
              <a:t>Connexion par un robot </a:t>
            </a:r>
          </a:p>
          <a:p>
            <a:pPr algn="ctr"/>
            <a:r>
              <a:rPr lang="fr-FR" sz="1600" kern="0" dirty="0" smtClean="0">
                <a:sym typeface="Myriad Pro"/>
              </a:rPr>
              <a:t>sans autorisation de la banque</a:t>
            </a:r>
            <a:endParaRPr lang="fr-FR" sz="1050" dirty="0"/>
          </a:p>
        </p:txBody>
      </p:sp>
      <p:sp>
        <p:nvSpPr>
          <p:cNvPr id="51" name="Arc 50"/>
          <p:cNvSpPr/>
          <p:nvPr/>
        </p:nvSpPr>
        <p:spPr>
          <a:xfrm>
            <a:off x="7846647" y="3490955"/>
            <a:ext cx="2412373" cy="1610168"/>
          </a:xfrm>
          <a:prstGeom prst="arc">
            <a:avLst>
              <a:gd name="adj1" fmla="val 80475"/>
              <a:gd name="adj2" fmla="val 5083325"/>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Rectangle 51"/>
          <p:cNvSpPr/>
          <p:nvPr/>
        </p:nvSpPr>
        <p:spPr>
          <a:xfrm>
            <a:off x="9473667" y="5093188"/>
            <a:ext cx="2449709" cy="830997"/>
          </a:xfrm>
          <a:prstGeom prst="rect">
            <a:avLst/>
          </a:prstGeom>
        </p:spPr>
        <p:txBody>
          <a:bodyPr wrap="none">
            <a:spAutoFit/>
          </a:bodyPr>
          <a:lstStyle/>
          <a:p>
            <a:pPr algn="ctr"/>
            <a:r>
              <a:rPr lang="fr-FR" sz="1600" kern="0" dirty="0" smtClean="0">
                <a:sym typeface="Myriad Pro"/>
              </a:rPr>
              <a:t>Récupération des données </a:t>
            </a:r>
          </a:p>
          <a:p>
            <a:pPr algn="ctr"/>
            <a:r>
              <a:rPr lang="fr-FR" sz="1600" kern="0" dirty="0" smtClean="0">
                <a:sym typeface="Myriad Pro"/>
              </a:rPr>
              <a:t>HTML</a:t>
            </a:r>
          </a:p>
          <a:p>
            <a:pPr algn="ctr"/>
            <a:r>
              <a:rPr lang="fr-FR" sz="1600" kern="0" dirty="0" smtClean="0">
                <a:sym typeface="Myriad Pro"/>
              </a:rPr>
              <a:t>(« web </a:t>
            </a:r>
            <a:r>
              <a:rPr lang="fr-FR" sz="1600" kern="0" dirty="0" err="1" smtClean="0">
                <a:sym typeface="Myriad Pro"/>
              </a:rPr>
              <a:t>scraping</a:t>
            </a:r>
            <a:r>
              <a:rPr lang="fr-FR" sz="1600" kern="0" dirty="0" smtClean="0">
                <a:sym typeface="Myriad Pro"/>
              </a:rPr>
              <a:t> »)</a:t>
            </a:r>
            <a:endParaRPr lang="fr-FR" sz="1050" dirty="0"/>
          </a:p>
        </p:txBody>
      </p:sp>
      <p:cxnSp>
        <p:nvCxnSpPr>
          <p:cNvPr id="56" name="Connecteur droit avec flèche 55"/>
          <p:cNvCxnSpPr/>
          <p:nvPr/>
        </p:nvCxnSpPr>
        <p:spPr>
          <a:xfrm flipH="1">
            <a:off x="6760073" y="5093188"/>
            <a:ext cx="1144354" cy="14623"/>
          </a:xfrm>
          <a:prstGeom prst="straightConnector1">
            <a:avLst/>
          </a:prstGeom>
          <a:ln w="5715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7" name="Groupe 56"/>
          <p:cNvGrpSpPr>
            <a:grpSpLocks noChangeAspect="1"/>
          </p:cNvGrpSpPr>
          <p:nvPr/>
        </p:nvGrpSpPr>
        <p:grpSpPr>
          <a:xfrm>
            <a:off x="5327031" y="4300821"/>
            <a:ext cx="1419271" cy="1417171"/>
            <a:chOff x="7760461" y="2106349"/>
            <a:chExt cx="783846" cy="791666"/>
          </a:xfrm>
          <a:solidFill>
            <a:schemeClr val="tx1"/>
          </a:solidFill>
        </p:grpSpPr>
        <p:grpSp>
          <p:nvGrpSpPr>
            <p:cNvPr id="58" name="Groupe 57"/>
            <p:cNvGrpSpPr/>
            <p:nvPr/>
          </p:nvGrpSpPr>
          <p:grpSpPr>
            <a:xfrm rot="20113756">
              <a:off x="8015137" y="2106349"/>
              <a:ext cx="273760" cy="274069"/>
              <a:chOff x="9513171" y="1697463"/>
              <a:chExt cx="365013" cy="365425"/>
            </a:xfrm>
            <a:grpFill/>
          </p:grpSpPr>
          <p:sp>
            <p:nvSpPr>
              <p:cNvPr id="75" name="Ellipse 74"/>
              <p:cNvSpPr/>
              <p:nvPr/>
            </p:nvSpPr>
            <p:spPr>
              <a:xfrm>
                <a:off x="9574565" y="1762893"/>
                <a:ext cx="234776" cy="23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nvGrpSpPr>
              <p:cNvPr id="76" name="Groupe 75"/>
              <p:cNvGrpSpPr/>
              <p:nvPr/>
            </p:nvGrpSpPr>
            <p:grpSpPr>
              <a:xfrm rot="1472832">
                <a:off x="9513171" y="1697463"/>
                <a:ext cx="365013" cy="365425"/>
                <a:chOff x="10051217" y="1630852"/>
                <a:chExt cx="365013" cy="365425"/>
              </a:xfrm>
              <a:grpFill/>
            </p:grpSpPr>
            <p:sp>
              <p:nvSpPr>
                <p:cNvPr id="78" name="Rectangle 77"/>
                <p:cNvSpPr/>
                <p:nvPr/>
              </p:nvSpPr>
              <p:spPr>
                <a:xfrm rot="3929257">
                  <a:off x="10047798" y="1778994"/>
                  <a:ext cx="365013"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9" name="Rectangle 78"/>
                <p:cNvSpPr/>
                <p:nvPr/>
              </p:nvSpPr>
              <p:spPr>
                <a:xfrm rot="7402248">
                  <a:off x="10048699" y="1778582"/>
                  <a:ext cx="365013"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80" name="Rectangle 79"/>
                <p:cNvSpPr/>
                <p:nvPr/>
              </p:nvSpPr>
              <p:spPr>
                <a:xfrm rot="11314096">
                  <a:off x="10051217" y="1781308"/>
                  <a:ext cx="365013"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sp>
            <p:nvSpPr>
              <p:cNvPr id="77" name="Ellipse 76"/>
              <p:cNvSpPr/>
              <p:nvPr/>
            </p:nvSpPr>
            <p:spPr>
              <a:xfrm>
                <a:off x="9628953" y="1816893"/>
                <a:ext cx="126000" cy="12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grpSp>
          <p:nvGrpSpPr>
            <p:cNvPr id="59" name="Groupe 58"/>
            <p:cNvGrpSpPr/>
            <p:nvPr/>
          </p:nvGrpSpPr>
          <p:grpSpPr>
            <a:xfrm rot="1991060">
              <a:off x="8220307" y="2243611"/>
              <a:ext cx="324000" cy="324000"/>
              <a:chOff x="10570393" y="1855720"/>
              <a:chExt cx="432000" cy="432000"/>
            </a:xfrm>
            <a:grpFill/>
          </p:grpSpPr>
          <p:sp>
            <p:nvSpPr>
              <p:cNvPr id="69" name="Ellipse 68"/>
              <p:cNvSpPr/>
              <p:nvPr/>
            </p:nvSpPr>
            <p:spPr>
              <a:xfrm>
                <a:off x="10643938" y="1931545"/>
                <a:ext cx="288000" cy="288000"/>
              </a:xfrm>
              <a:prstGeom prst="ellipse">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0" name="Rectangle 69"/>
              <p:cNvSpPr/>
              <p:nvPr/>
            </p:nvSpPr>
            <p:spPr>
              <a:xfrm>
                <a:off x="10572060" y="2035408"/>
                <a:ext cx="430333" cy="69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1" name="Rectangle 70"/>
              <p:cNvSpPr/>
              <p:nvPr/>
            </p:nvSpPr>
            <p:spPr>
              <a:xfrm rot="5400000">
                <a:off x="10573998" y="2038614"/>
                <a:ext cx="428658"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2" name="Rectangle 71"/>
              <p:cNvSpPr/>
              <p:nvPr/>
            </p:nvSpPr>
            <p:spPr>
              <a:xfrm rot="8085771">
                <a:off x="10573627" y="2035272"/>
                <a:ext cx="428658"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3" name="Rectangle 72"/>
              <p:cNvSpPr/>
              <p:nvPr/>
            </p:nvSpPr>
            <p:spPr>
              <a:xfrm rot="13478748">
                <a:off x="10570393" y="2035407"/>
                <a:ext cx="430333" cy="69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4" name="Ellipse 73"/>
              <p:cNvSpPr/>
              <p:nvPr/>
            </p:nvSpPr>
            <p:spPr>
              <a:xfrm>
                <a:off x="10709096" y="1996016"/>
                <a:ext cx="162000" cy="1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grpSp>
          <p:nvGrpSpPr>
            <p:cNvPr id="60" name="Groupe 59"/>
            <p:cNvGrpSpPr/>
            <p:nvPr/>
          </p:nvGrpSpPr>
          <p:grpSpPr>
            <a:xfrm>
              <a:off x="7760461" y="2358015"/>
              <a:ext cx="540000" cy="540000"/>
              <a:chOff x="10042483" y="2100344"/>
              <a:chExt cx="720000" cy="720000"/>
            </a:xfrm>
            <a:grpFill/>
          </p:grpSpPr>
          <p:sp>
            <p:nvSpPr>
              <p:cNvPr id="61" name="Ellipse 60"/>
              <p:cNvSpPr/>
              <p:nvPr/>
            </p:nvSpPr>
            <p:spPr>
              <a:xfrm>
                <a:off x="10111175" y="2171673"/>
                <a:ext cx="576000" cy="576000"/>
              </a:xfrm>
              <a:prstGeom prst="ellipse">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2" name="Rectangle 61"/>
              <p:cNvSpPr/>
              <p:nvPr/>
            </p:nvSpPr>
            <p:spPr>
              <a:xfrm>
                <a:off x="10043932" y="2420114"/>
                <a:ext cx="718551" cy="82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3" name="Rectangle 62"/>
              <p:cNvSpPr/>
              <p:nvPr/>
            </p:nvSpPr>
            <p:spPr>
              <a:xfrm rot="5400000">
                <a:off x="10042864" y="2420084"/>
                <a:ext cx="718032" cy="82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4" name="Rectangle 63"/>
              <p:cNvSpPr/>
              <p:nvPr/>
            </p:nvSpPr>
            <p:spPr>
              <a:xfrm rot="3587908">
                <a:off x="10047668" y="2420084"/>
                <a:ext cx="718032" cy="82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5" name="Rectangle 64"/>
              <p:cNvSpPr/>
              <p:nvPr/>
            </p:nvSpPr>
            <p:spPr>
              <a:xfrm rot="7221294">
                <a:off x="10040159" y="2418116"/>
                <a:ext cx="718032" cy="82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6" name="Rectangle 65"/>
              <p:cNvSpPr/>
              <p:nvPr/>
            </p:nvSpPr>
            <p:spPr>
              <a:xfrm rot="8969513">
                <a:off x="10042604" y="2417493"/>
                <a:ext cx="718551" cy="82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7" name="Rectangle 66"/>
              <p:cNvSpPr/>
              <p:nvPr/>
            </p:nvSpPr>
            <p:spPr>
              <a:xfrm rot="12627664">
                <a:off x="10042483" y="2425354"/>
                <a:ext cx="718551" cy="82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8" name="Ellipse 67"/>
              <p:cNvSpPr/>
              <p:nvPr/>
            </p:nvSpPr>
            <p:spPr>
              <a:xfrm>
                <a:off x="10220593" y="227767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grpSp>
      <p:sp>
        <p:nvSpPr>
          <p:cNvPr id="81" name="Rectangle 80"/>
          <p:cNvSpPr/>
          <p:nvPr/>
        </p:nvSpPr>
        <p:spPr>
          <a:xfrm>
            <a:off x="4944082" y="5883417"/>
            <a:ext cx="2303836" cy="338554"/>
          </a:xfrm>
          <a:prstGeom prst="rect">
            <a:avLst/>
          </a:prstGeom>
        </p:spPr>
        <p:txBody>
          <a:bodyPr wrap="none">
            <a:spAutoFit/>
          </a:bodyPr>
          <a:lstStyle/>
          <a:p>
            <a:pPr algn="ctr"/>
            <a:r>
              <a:rPr lang="fr-FR" sz="1600" kern="0" dirty="0" smtClean="0">
                <a:sym typeface="Myriad Pro"/>
              </a:rPr>
              <a:t>Analyse et mise en forme</a:t>
            </a:r>
            <a:endParaRPr lang="fr-FR" sz="1050" dirty="0"/>
          </a:p>
        </p:txBody>
      </p:sp>
      <p:cxnSp>
        <p:nvCxnSpPr>
          <p:cNvPr id="83" name="Connecteur droit avec flèche 82"/>
          <p:cNvCxnSpPr/>
          <p:nvPr/>
        </p:nvCxnSpPr>
        <p:spPr>
          <a:xfrm flipH="1">
            <a:off x="3935577" y="5114846"/>
            <a:ext cx="1144354" cy="14623"/>
          </a:xfrm>
          <a:prstGeom prst="straightConnector1">
            <a:avLst/>
          </a:prstGeom>
          <a:ln w="5715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966392" y="5884849"/>
            <a:ext cx="2611612" cy="338554"/>
          </a:xfrm>
          <a:prstGeom prst="rect">
            <a:avLst/>
          </a:prstGeom>
        </p:spPr>
        <p:txBody>
          <a:bodyPr wrap="none">
            <a:spAutoFit/>
          </a:bodyPr>
          <a:lstStyle/>
          <a:p>
            <a:pPr algn="ctr"/>
            <a:r>
              <a:rPr lang="fr-FR" sz="1600" kern="0" dirty="0" smtClean="0">
                <a:sym typeface="Myriad Pro"/>
              </a:rPr>
              <a:t>Service de gestion budgétaire</a:t>
            </a:r>
            <a:endParaRPr lang="fr-FR" sz="1050" dirty="0"/>
          </a:p>
        </p:txBody>
      </p:sp>
      <p:sp>
        <p:nvSpPr>
          <p:cNvPr id="110" name="Arc 109"/>
          <p:cNvSpPr/>
          <p:nvPr/>
        </p:nvSpPr>
        <p:spPr>
          <a:xfrm>
            <a:off x="1432977" y="3502002"/>
            <a:ext cx="2412373" cy="1610168"/>
          </a:xfrm>
          <a:prstGeom prst="arc">
            <a:avLst>
              <a:gd name="adj1" fmla="val 5611691"/>
              <a:gd name="adj2" fmla="val 10824978"/>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1" name="Titre 2"/>
          <p:cNvSpPr txBox="1">
            <a:spLocks/>
          </p:cNvSpPr>
          <p:nvPr/>
        </p:nvSpPr>
        <p:spPr>
          <a:xfrm>
            <a:off x="0" y="132347"/>
            <a:ext cx="12192000" cy="608852"/>
          </a:xfrm>
          <a:prstGeom prst="rect">
            <a:avLst/>
          </a:prstGeom>
        </p:spPr>
        <p:txBody>
          <a:bodyPr>
            <a:normAutofit fontScale="97500"/>
          </a:bodyPr>
          <a:lstStyle>
            <a:lvl1pPr algn="l" defTabSz="914400" rtl="0" eaLnBrk="1" latinLnBrk="0" hangingPunct="1">
              <a:lnSpc>
                <a:spcPct val="90000"/>
              </a:lnSpc>
              <a:spcBef>
                <a:spcPct val="0"/>
              </a:spcBef>
              <a:buNone/>
              <a:defRPr lang="fr-FR" sz="4000" kern="1200" cap="all" baseline="0" dirty="0">
                <a:solidFill>
                  <a:srgbClr val="00B0F0"/>
                </a:solidFill>
                <a:latin typeface="Gill Sans Std" panose="020B0502020104020203" pitchFamily="34" charset="0"/>
                <a:ea typeface="+mj-ea"/>
                <a:cs typeface="+mj-cs"/>
              </a:defRPr>
            </a:lvl1pPr>
          </a:lstStyle>
          <a:p>
            <a:pPr algn="ctr"/>
            <a:r>
              <a:rPr lang="fr-FR" sz="3600" dirty="0" smtClean="0">
                <a:solidFill>
                  <a:schemeClr val="tx2"/>
                </a:solidFill>
              </a:rPr>
              <a:t>Aujourd’hui</a:t>
            </a:r>
            <a:endParaRPr lang="fr-FR" sz="3600" dirty="0">
              <a:solidFill>
                <a:schemeClr val="tx2"/>
              </a:solidFill>
            </a:endParaRPr>
          </a:p>
        </p:txBody>
      </p:sp>
      <p:sp>
        <p:nvSpPr>
          <p:cNvPr id="122" name="Organigramme : Extraire 121"/>
          <p:cNvSpPr>
            <a:spLocks noChangeAspect="1"/>
          </p:cNvSpPr>
          <p:nvPr/>
        </p:nvSpPr>
        <p:spPr>
          <a:xfrm>
            <a:off x="2446939" y="666871"/>
            <a:ext cx="1244465" cy="1117927"/>
          </a:xfrm>
          <a:prstGeom prst="flowChartExtract">
            <a:avLst/>
          </a:prstGeom>
          <a:solidFill>
            <a:schemeClr val="bg1"/>
          </a:solidFill>
          <a:ln w="1016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tIns="684000" bIns="0" rtlCol="0" anchor="b" anchorCtr="0"/>
          <a:lstStyle/>
          <a:p>
            <a:pPr algn="ctr"/>
            <a:r>
              <a:rPr lang="fr-FR" sz="6600" dirty="0" smtClean="0">
                <a:solidFill>
                  <a:schemeClr val="tx2"/>
                </a:solidFill>
                <a:latin typeface="Baskerville Old Face" panose="02020602080505020303" pitchFamily="18" charset="0"/>
              </a:rPr>
              <a:t>!</a:t>
            </a:r>
            <a:endParaRPr lang="fr-FR" sz="6600" dirty="0">
              <a:solidFill>
                <a:schemeClr val="tx2"/>
              </a:solidFill>
              <a:latin typeface="Baskerville Old Face" panose="02020602080505020303" pitchFamily="18" charset="0"/>
            </a:endParaRPr>
          </a:p>
        </p:txBody>
      </p:sp>
      <p:sp>
        <p:nvSpPr>
          <p:cNvPr id="124" name="Organigramme : Extraire 123"/>
          <p:cNvSpPr>
            <a:spLocks noChangeAspect="1"/>
          </p:cNvSpPr>
          <p:nvPr/>
        </p:nvSpPr>
        <p:spPr>
          <a:xfrm>
            <a:off x="8356533" y="4417434"/>
            <a:ext cx="1244465" cy="1108100"/>
          </a:xfrm>
          <a:prstGeom prst="flowChartExtract">
            <a:avLst/>
          </a:prstGeom>
          <a:solidFill>
            <a:schemeClr val="bg1"/>
          </a:solidFill>
          <a:ln w="1016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tIns="684000" bIns="0" rtlCol="0" anchor="b" anchorCtr="0"/>
          <a:lstStyle/>
          <a:p>
            <a:pPr algn="ctr"/>
            <a:r>
              <a:rPr lang="fr-FR" sz="6600" dirty="0" smtClean="0">
                <a:solidFill>
                  <a:schemeClr val="tx2"/>
                </a:solidFill>
                <a:latin typeface="Baskerville Old Face" panose="02020602080505020303" pitchFamily="18" charset="0"/>
              </a:rPr>
              <a:t>!</a:t>
            </a:r>
            <a:endParaRPr lang="fr-FR" sz="6600" dirty="0">
              <a:solidFill>
                <a:schemeClr val="tx2"/>
              </a:solidFill>
              <a:latin typeface="Baskerville Old Face" panose="02020602080505020303" pitchFamily="18" charset="0"/>
            </a:endParaRPr>
          </a:p>
        </p:txBody>
      </p:sp>
      <p:grpSp>
        <p:nvGrpSpPr>
          <p:cNvPr id="112" name="Groupe 111"/>
          <p:cNvGrpSpPr>
            <a:grpSpLocks noChangeAspect="1"/>
          </p:cNvGrpSpPr>
          <p:nvPr/>
        </p:nvGrpSpPr>
        <p:grpSpPr>
          <a:xfrm>
            <a:off x="968435" y="3210702"/>
            <a:ext cx="577850" cy="961949"/>
            <a:chOff x="8985917" y="3897873"/>
            <a:chExt cx="825357" cy="1373975"/>
          </a:xfrm>
        </p:grpSpPr>
        <p:grpSp>
          <p:nvGrpSpPr>
            <p:cNvPr id="113" name="Groupe 112"/>
            <p:cNvGrpSpPr>
              <a:grpSpLocks noChangeAspect="1"/>
            </p:cNvGrpSpPr>
            <p:nvPr/>
          </p:nvGrpSpPr>
          <p:grpSpPr>
            <a:xfrm>
              <a:off x="8985917" y="3897873"/>
              <a:ext cx="825357" cy="1373975"/>
              <a:chOff x="4880480" y="2967338"/>
              <a:chExt cx="610626" cy="1016510"/>
            </a:xfrm>
          </p:grpSpPr>
          <p:sp>
            <p:nvSpPr>
              <p:cNvPr id="118" name="Oval 8"/>
              <p:cNvSpPr>
                <a:spLocks noChangeAspect="1" noChangeArrowheads="1"/>
              </p:cNvSpPr>
              <p:nvPr/>
            </p:nvSpPr>
            <p:spPr bwMode="auto">
              <a:xfrm>
                <a:off x="4965793" y="2967338"/>
                <a:ext cx="446041" cy="446042"/>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 name="AutoShape 15"/>
              <p:cNvSpPr>
                <a:spLocks noChangeAspect="1" noChangeArrowheads="1"/>
              </p:cNvSpPr>
              <p:nvPr/>
            </p:nvSpPr>
            <p:spPr bwMode="auto">
              <a:xfrm rot="16200000">
                <a:off x="4888047" y="3380790"/>
                <a:ext cx="595491" cy="610626"/>
              </a:xfrm>
              <a:prstGeom prst="flowChartDelay">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14" name="Bouée 113"/>
            <p:cNvSpPr>
              <a:spLocks noChangeAspect="1"/>
            </p:cNvSpPr>
            <p:nvPr/>
          </p:nvSpPr>
          <p:spPr>
            <a:xfrm>
              <a:off x="9144018" y="3944209"/>
              <a:ext cx="518598" cy="518598"/>
            </a:xfrm>
            <a:prstGeom prst="donut">
              <a:avLst>
                <a:gd name="adj" fmla="val 1366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 name="Arc plein 114"/>
            <p:cNvSpPr>
              <a:spLocks noChangeAspect="1"/>
            </p:cNvSpPr>
            <p:nvPr/>
          </p:nvSpPr>
          <p:spPr>
            <a:xfrm>
              <a:off x="9034824" y="4517222"/>
              <a:ext cx="727543" cy="727543"/>
            </a:xfrm>
            <a:prstGeom prst="blockArc">
              <a:avLst>
                <a:gd name="adj1" fmla="val 10800000"/>
                <a:gd name="adj2" fmla="val 139"/>
                <a:gd name="adj3" fmla="val 1099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6" name="Arrondir un rectangle avec un coin du même côté 115"/>
            <p:cNvSpPr/>
            <p:nvPr/>
          </p:nvSpPr>
          <p:spPr>
            <a:xfrm rot="10800000">
              <a:off x="9034465" y="4870796"/>
              <a:ext cx="81659" cy="373978"/>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Arrondir un rectangle avec un coin du même côté 116"/>
            <p:cNvSpPr/>
            <p:nvPr/>
          </p:nvSpPr>
          <p:spPr>
            <a:xfrm rot="10800000">
              <a:off x="9680708" y="4869398"/>
              <a:ext cx="81659" cy="373978"/>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7" name="Arc 106"/>
          <p:cNvSpPr/>
          <p:nvPr/>
        </p:nvSpPr>
        <p:spPr>
          <a:xfrm rot="20972670">
            <a:off x="1595107" y="2526677"/>
            <a:ext cx="4279075" cy="1581205"/>
          </a:xfrm>
          <a:prstGeom prst="arc">
            <a:avLst>
              <a:gd name="adj1" fmla="val 11548966"/>
              <a:gd name="adj2" fmla="val 18542664"/>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0" name="Rectangle 119"/>
          <p:cNvSpPr/>
          <p:nvPr/>
        </p:nvSpPr>
        <p:spPr>
          <a:xfrm>
            <a:off x="2025759" y="2872543"/>
            <a:ext cx="1874231" cy="584775"/>
          </a:xfrm>
          <a:prstGeom prst="rect">
            <a:avLst/>
          </a:prstGeom>
        </p:spPr>
        <p:txBody>
          <a:bodyPr wrap="none">
            <a:spAutoFit/>
          </a:bodyPr>
          <a:lstStyle/>
          <a:p>
            <a:pPr algn="ctr"/>
            <a:r>
              <a:rPr lang="fr-FR" sz="1600" kern="0" dirty="0" smtClean="0">
                <a:sym typeface="Myriad Pro"/>
              </a:rPr>
              <a:t>Se connecte à l’appli</a:t>
            </a:r>
          </a:p>
          <a:p>
            <a:pPr algn="ctr"/>
            <a:r>
              <a:rPr lang="fr-FR" sz="1600" kern="0" dirty="0" smtClean="0">
                <a:sym typeface="Myriad Pro"/>
              </a:rPr>
              <a:t>ou le site de PFM</a:t>
            </a:r>
            <a:endParaRPr lang="fr-FR" sz="1050" dirty="0"/>
          </a:p>
        </p:txBody>
      </p:sp>
    </p:spTree>
    <p:extLst>
      <p:ext uri="{BB962C8B-B14F-4D97-AF65-F5344CB8AC3E}">
        <p14:creationId xmlns:p14="http://schemas.microsoft.com/office/powerpoint/2010/main" xmlns="" val="34740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9" grpId="0" animBg="1"/>
      <p:bldP spid="50" grpId="0"/>
      <p:bldP spid="51" grpId="0" animBg="1"/>
      <p:bldP spid="52" grpId="0"/>
      <p:bldP spid="81" grpId="0"/>
      <p:bldP spid="109" grpId="0"/>
      <p:bldP spid="110" grpId="0" animBg="1"/>
      <p:bldP spid="122" grpId="0" animBg="1"/>
      <p:bldP spid="124" grpId="0" animBg="1"/>
      <p:bldP spid="107" grpId="0" animBg="1"/>
      <p:bldP spid="1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33" y="132597"/>
            <a:ext cx="1642859" cy="608852"/>
          </a:xfrm>
        </p:spPr>
        <p:txBody>
          <a:bodyPr>
            <a:normAutofit fontScale="90000"/>
          </a:bodyPr>
          <a:lstStyle/>
          <a:p>
            <a:r>
              <a:rPr lang="fr-FR" dirty="0" smtClean="0">
                <a:solidFill>
                  <a:schemeClr val="bg1"/>
                </a:solidFill>
              </a:rPr>
              <a:t>DSP 2</a:t>
            </a:r>
            <a:endParaRPr lang="fr-FR" dirty="0">
              <a:solidFill>
                <a:schemeClr val="bg1"/>
              </a:solidFill>
            </a:endParaRPr>
          </a:p>
        </p:txBody>
      </p:sp>
      <p:sp>
        <p:nvSpPr>
          <p:cNvPr id="19" name="Rectangle 18"/>
          <p:cNvSpPr/>
          <p:nvPr/>
        </p:nvSpPr>
        <p:spPr>
          <a:xfrm>
            <a:off x="4975307" y="953459"/>
            <a:ext cx="2561919" cy="615553"/>
          </a:xfrm>
          <a:prstGeom prst="rect">
            <a:avLst/>
          </a:prstGeom>
        </p:spPr>
        <p:txBody>
          <a:bodyPr wrap="none">
            <a:spAutoFit/>
          </a:bodyPr>
          <a:lstStyle/>
          <a:p>
            <a:pPr algn="ctr"/>
            <a:r>
              <a:rPr lang="fr-FR" sz="2000" kern="0" dirty="0" smtClean="0">
                <a:solidFill>
                  <a:srgbClr val="003C82"/>
                </a:solidFill>
                <a:sym typeface="Myriad Pro"/>
              </a:rPr>
              <a:t>AISP</a:t>
            </a:r>
          </a:p>
          <a:p>
            <a:pPr algn="ctr"/>
            <a:r>
              <a:rPr lang="fr-FR" sz="1400" kern="0" dirty="0" smtClean="0">
                <a:solidFill>
                  <a:srgbClr val="003C82"/>
                </a:solidFill>
                <a:sym typeface="Myriad Pro"/>
              </a:rPr>
              <a:t>(Agrément pour les agrégateurs)</a:t>
            </a:r>
            <a:endParaRPr lang="fr-FR" sz="600" dirty="0">
              <a:solidFill>
                <a:srgbClr val="003C82"/>
              </a:solidFill>
            </a:endParaRPr>
          </a:p>
        </p:txBody>
      </p:sp>
      <p:grpSp>
        <p:nvGrpSpPr>
          <p:cNvPr id="20" name="Groupe 19"/>
          <p:cNvGrpSpPr>
            <a:grpSpLocks noChangeAspect="1"/>
          </p:cNvGrpSpPr>
          <p:nvPr/>
        </p:nvGrpSpPr>
        <p:grpSpPr>
          <a:xfrm>
            <a:off x="4615475" y="1754762"/>
            <a:ext cx="573960" cy="388307"/>
            <a:chOff x="2950369" y="1579418"/>
            <a:chExt cx="4409281" cy="2983057"/>
          </a:xfrm>
        </p:grpSpPr>
        <p:sp>
          <p:nvSpPr>
            <p:cNvPr id="21" name="Forme libre 20"/>
            <p:cNvSpPr/>
            <p:nvPr/>
          </p:nvSpPr>
          <p:spPr>
            <a:xfrm>
              <a:off x="3518766" y="1579418"/>
              <a:ext cx="2632652" cy="895927"/>
            </a:xfrm>
            <a:custGeom>
              <a:avLst/>
              <a:gdLst>
                <a:gd name="connsiteX0" fmla="*/ 2632364 w 2641600"/>
                <a:gd name="connsiteY0" fmla="*/ 895927 h 895927"/>
                <a:gd name="connsiteX1" fmla="*/ 2641600 w 2641600"/>
                <a:gd name="connsiteY1" fmla="*/ 0 h 895927"/>
                <a:gd name="connsiteX2" fmla="*/ 0 w 2641600"/>
                <a:gd name="connsiteY2" fmla="*/ 332509 h 895927"/>
                <a:gd name="connsiteX3" fmla="*/ 18473 w 2641600"/>
                <a:gd name="connsiteY3" fmla="*/ 544946 h 895927"/>
                <a:gd name="connsiteX0" fmla="*/ 2637704 w 2646940"/>
                <a:gd name="connsiteY0" fmla="*/ 895927 h 895927"/>
                <a:gd name="connsiteX1" fmla="*/ 2646940 w 2646940"/>
                <a:gd name="connsiteY1" fmla="*/ 0 h 895927"/>
                <a:gd name="connsiteX2" fmla="*/ 5340 w 2646940"/>
                <a:gd name="connsiteY2" fmla="*/ 332509 h 895927"/>
                <a:gd name="connsiteX3" fmla="*/ 0 w 2646940"/>
                <a:gd name="connsiteY3" fmla="*/ 544946 h 895927"/>
                <a:gd name="connsiteX0" fmla="*/ 2637704 w 2646940"/>
                <a:gd name="connsiteY0" fmla="*/ 895927 h 895927"/>
                <a:gd name="connsiteX1" fmla="*/ 2646940 w 2646940"/>
                <a:gd name="connsiteY1" fmla="*/ 0 h 895927"/>
                <a:gd name="connsiteX2" fmla="*/ 19628 w 2646940"/>
                <a:gd name="connsiteY2" fmla="*/ 332509 h 895927"/>
                <a:gd name="connsiteX3" fmla="*/ 0 w 2646940"/>
                <a:gd name="connsiteY3" fmla="*/ 544946 h 895927"/>
                <a:gd name="connsiteX0" fmla="*/ 2623416 w 2632652"/>
                <a:gd name="connsiteY0" fmla="*/ 895927 h 895927"/>
                <a:gd name="connsiteX1" fmla="*/ 2632652 w 2632652"/>
                <a:gd name="connsiteY1" fmla="*/ 0 h 895927"/>
                <a:gd name="connsiteX2" fmla="*/ 5340 w 2632652"/>
                <a:gd name="connsiteY2" fmla="*/ 332509 h 895927"/>
                <a:gd name="connsiteX3" fmla="*/ 0 w 2632652"/>
                <a:gd name="connsiteY3" fmla="*/ 544946 h 895927"/>
              </a:gdLst>
              <a:ahLst/>
              <a:cxnLst>
                <a:cxn ang="0">
                  <a:pos x="connsiteX0" y="connsiteY0"/>
                </a:cxn>
                <a:cxn ang="0">
                  <a:pos x="connsiteX1" y="connsiteY1"/>
                </a:cxn>
                <a:cxn ang="0">
                  <a:pos x="connsiteX2" y="connsiteY2"/>
                </a:cxn>
                <a:cxn ang="0">
                  <a:pos x="connsiteX3" y="connsiteY3"/>
                </a:cxn>
              </a:cxnLst>
              <a:rect l="l" t="t" r="r" b="b"/>
              <a:pathLst>
                <a:path w="2632652" h="895927">
                  <a:moveTo>
                    <a:pt x="2623416" y="895927"/>
                  </a:moveTo>
                  <a:cubicBezTo>
                    <a:pt x="2626495" y="597285"/>
                    <a:pt x="2629573" y="298642"/>
                    <a:pt x="2632652" y="0"/>
                  </a:cubicBezTo>
                  <a:lnTo>
                    <a:pt x="5340" y="332509"/>
                  </a:lnTo>
                  <a:lnTo>
                    <a:pt x="0" y="544946"/>
                  </a:ln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3509963" y="3124200"/>
              <a:ext cx="1190625" cy="1438275"/>
            </a:xfrm>
            <a:custGeom>
              <a:avLst/>
              <a:gdLst>
                <a:gd name="connsiteX0" fmla="*/ 4762 w 1190625"/>
                <a:gd name="connsiteY0" fmla="*/ 0 h 1438275"/>
                <a:gd name="connsiteX1" fmla="*/ 0 w 1190625"/>
                <a:gd name="connsiteY1" fmla="*/ 776288 h 1438275"/>
                <a:gd name="connsiteX2" fmla="*/ 47625 w 1190625"/>
                <a:gd name="connsiteY2" fmla="*/ 847725 h 1438275"/>
                <a:gd name="connsiteX3" fmla="*/ 152400 w 1190625"/>
                <a:gd name="connsiteY3" fmla="*/ 895350 h 1438275"/>
                <a:gd name="connsiteX4" fmla="*/ 1181100 w 1190625"/>
                <a:gd name="connsiteY4" fmla="*/ 752475 h 1438275"/>
                <a:gd name="connsiteX5" fmla="*/ 1190625 w 1190625"/>
                <a:gd name="connsiteY5" fmla="*/ 1285875 h 1438275"/>
                <a:gd name="connsiteX6" fmla="*/ 1128712 w 1190625"/>
                <a:gd name="connsiteY6" fmla="*/ 1362075 h 1438275"/>
                <a:gd name="connsiteX7" fmla="*/ 452437 w 1190625"/>
                <a:gd name="connsiteY7" fmla="*/ 1438275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625" h="1438275">
                  <a:moveTo>
                    <a:pt x="4762" y="0"/>
                  </a:moveTo>
                  <a:cubicBezTo>
                    <a:pt x="3175" y="258763"/>
                    <a:pt x="1587" y="517525"/>
                    <a:pt x="0" y="776288"/>
                  </a:cubicBezTo>
                  <a:lnTo>
                    <a:pt x="47625" y="847725"/>
                  </a:lnTo>
                  <a:lnTo>
                    <a:pt x="152400" y="895350"/>
                  </a:lnTo>
                  <a:lnTo>
                    <a:pt x="1181100" y="752475"/>
                  </a:lnTo>
                  <a:lnTo>
                    <a:pt x="1190625" y="1285875"/>
                  </a:lnTo>
                  <a:lnTo>
                    <a:pt x="1128712" y="1362075"/>
                  </a:lnTo>
                  <a:lnTo>
                    <a:pt x="452437" y="1438275"/>
                  </a:ln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5041900" y="2565400"/>
              <a:ext cx="1987550" cy="1854200"/>
            </a:xfrm>
            <a:custGeom>
              <a:avLst/>
              <a:gdLst>
                <a:gd name="connsiteX0" fmla="*/ 1981200 w 1987550"/>
                <a:gd name="connsiteY0" fmla="*/ 209550 h 1854200"/>
                <a:gd name="connsiteX1" fmla="*/ 1987550 w 1987550"/>
                <a:gd name="connsiteY1" fmla="*/ 69850 h 1854200"/>
                <a:gd name="connsiteX2" fmla="*/ 1911350 w 1987550"/>
                <a:gd name="connsiteY2" fmla="*/ 0 h 1854200"/>
                <a:gd name="connsiteX3" fmla="*/ 6350 w 1987550"/>
                <a:gd name="connsiteY3" fmla="*/ 241300 h 1854200"/>
                <a:gd name="connsiteX4" fmla="*/ 0 w 1987550"/>
                <a:gd name="connsiteY4" fmla="*/ 1790700 h 1854200"/>
                <a:gd name="connsiteX5" fmla="*/ 50800 w 1987550"/>
                <a:gd name="connsiteY5" fmla="*/ 1854200 h 1854200"/>
                <a:gd name="connsiteX6" fmla="*/ 1358900 w 1987550"/>
                <a:gd name="connsiteY6" fmla="*/ 169545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550" h="1854200">
                  <a:moveTo>
                    <a:pt x="1981200" y="209550"/>
                  </a:moveTo>
                  <a:lnTo>
                    <a:pt x="1987550" y="69850"/>
                  </a:lnTo>
                  <a:lnTo>
                    <a:pt x="1911350" y="0"/>
                  </a:lnTo>
                  <a:lnTo>
                    <a:pt x="6350" y="241300"/>
                  </a:lnTo>
                  <a:cubicBezTo>
                    <a:pt x="4233" y="757767"/>
                    <a:pt x="2117" y="1274233"/>
                    <a:pt x="0" y="1790700"/>
                  </a:cubicBezTo>
                  <a:lnTo>
                    <a:pt x="50800" y="1854200"/>
                  </a:lnTo>
                  <a:lnTo>
                    <a:pt x="1358900" y="1695450"/>
                  </a:ln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23"/>
            <p:cNvSpPr/>
            <p:nvPr/>
          </p:nvSpPr>
          <p:spPr>
            <a:xfrm>
              <a:off x="6604000" y="2921000"/>
              <a:ext cx="755650" cy="1327150"/>
            </a:xfrm>
            <a:custGeom>
              <a:avLst/>
              <a:gdLst>
                <a:gd name="connsiteX0" fmla="*/ 755650 w 755650"/>
                <a:gd name="connsiteY0" fmla="*/ 69850 h 1327150"/>
                <a:gd name="connsiteX1" fmla="*/ 755650 w 755650"/>
                <a:gd name="connsiteY1" fmla="*/ 1193800 h 1327150"/>
                <a:gd name="connsiteX2" fmla="*/ 717550 w 755650"/>
                <a:gd name="connsiteY2" fmla="*/ 1270000 h 1327150"/>
                <a:gd name="connsiteX3" fmla="*/ 69850 w 755650"/>
                <a:gd name="connsiteY3" fmla="*/ 1327150 h 1327150"/>
                <a:gd name="connsiteX4" fmla="*/ 0 w 755650"/>
                <a:gd name="connsiteY4" fmla="*/ 1276350 h 1327150"/>
                <a:gd name="connsiteX5" fmla="*/ 0 w 755650"/>
                <a:gd name="connsiteY5" fmla="*/ 152400 h 1327150"/>
                <a:gd name="connsiteX6" fmla="*/ 63500 w 755650"/>
                <a:gd name="connsiteY6" fmla="*/ 76200 h 1327150"/>
                <a:gd name="connsiteX7" fmla="*/ 679450 w 755650"/>
                <a:gd name="connsiteY7" fmla="*/ 0 h 1327150"/>
                <a:gd name="connsiteX8" fmla="*/ 755650 w 755650"/>
                <a:gd name="connsiteY8" fmla="*/ 6985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650" h="1327150">
                  <a:moveTo>
                    <a:pt x="755650" y="69850"/>
                  </a:moveTo>
                  <a:lnTo>
                    <a:pt x="755650" y="1193800"/>
                  </a:lnTo>
                  <a:lnTo>
                    <a:pt x="717550" y="1270000"/>
                  </a:lnTo>
                  <a:lnTo>
                    <a:pt x="69850" y="1327150"/>
                  </a:lnTo>
                  <a:lnTo>
                    <a:pt x="0" y="1276350"/>
                  </a:lnTo>
                  <a:lnTo>
                    <a:pt x="0" y="152400"/>
                  </a:lnTo>
                  <a:lnTo>
                    <a:pt x="63500" y="76200"/>
                  </a:lnTo>
                  <a:lnTo>
                    <a:pt x="679450" y="0"/>
                  </a:lnTo>
                  <a:lnTo>
                    <a:pt x="755650" y="69850"/>
                  </a:lnTo>
                  <a:close/>
                </a:path>
              </a:pathLst>
            </a:cu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2950369" y="2368550"/>
              <a:ext cx="844216" cy="868362"/>
            </a:xfrm>
            <a:custGeom>
              <a:avLst/>
              <a:gdLst>
                <a:gd name="connsiteX0" fmla="*/ 165100 w 876300"/>
                <a:gd name="connsiteY0" fmla="*/ 0 h 901700"/>
                <a:gd name="connsiteX1" fmla="*/ 876300 w 876300"/>
                <a:gd name="connsiteY1" fmla="*/ 0 h 901700"/>
                <a:gd name="connsiteX2" fmla="*/ 0 w 876300"/>
                <a:gd name="connsiteY2" fmla="*/ 901700 h 901700"/>
                <a:gd name="connsiteX3" fmla="*/ 869950 w 876300"/>
                <a:gd name="connsiteY3" fmla="*/ 6350 h 901700"/>
                <a:gd name="connsiteX4" fmla="*/ 869950 w 876300"/>
                <a:gd name="connsiteY4" fmla="*/ 736600 h 901700"/>
                <a:gd name="connsiteX0" fmla="*/ 165100 w 879475"/>
                <a:gd name="connsiteY0" fmla="*/ 0 h 901700"/>
                <a:gd name="connsiteX1" fmla="*/ 876300 w 879475"/>
                <a:gd name="connsiteY1" fmla="*/ 0 h 901700"/>
                <a:gd name="connsiteX2" fmla="*/ 0 w 879475"/>
                <a:gd name="connsiteY2" fmla="*/ 901700 h 901700"/>
                <a:gd name="connsiteX3" fmla="*/ 879475 w 879475"/>
                <a:gd name="connsiteY3" fmla="*/ 1588 h 901700"/>
                <a:gd name="connsiteX4" fmla="*/ 869950 w 879475"/>
                <a:gd name="connsiteY4" fmla="*/ 736600 h 901700"/>
                <a:gd name="connsiteX0" fmla="*/ 165100 w 879475"/>
                <a:gd name="connsiteY0" fmla="*/ 0 h 901700"/>
                <a:gd name="connsiteX1" fmla="*/ 876300 w 879475"/>
                <a:gd name="connsiteY1" fmla="*/ 0 h 901700"/>
                <a:gd name="connsiteX2" fmla="*/ 0 w 879475"/>
                <a:gd name="connsiteY2" fmla="*/ 901700 h 901700"/>
                <a:gd name="connsiteX3" fmla="*/ 879475 w 879475"/>
                <a:gd name="connsiteY3" fmla="*/ 1588 h 901700"/>
                <a:gd name="connsiteX4" fmla="*/ 874713 w 879475"/>
                <a:gd name="connsiteY4" fmla="*/ 736600 h 901700"/>
                <a:gd name="connsiteX0" fmla="*/ 165100 w 879475"/>
                <a:gd name="connsiteY0" fmla="*/ 0 h 901700"/>
                <a:gd name="connsiteX1" fmla="*/ 876300 w 879475"/>
                <a:gd name="connsiteY1" fmla="*/ 0 h 901700"/>
                <a:gd name="connsiteX2" fmla="*/ 0 w 879475"/>
                <a:gd name="connsiteY2" fmla="*/ 901700 h 901700"/>
                <a:gd name="connsiteX3" fmla="*/ 879475 w 879475"/>
                <a:gd name="connsiteY3" fmla="*/ 1588 h 901700"/>
                <a:gd name="connsiteX4" fmla="*/ 877094 w 879475"/>
                <a:gd name="connsiteY4" fmla="*/ 736600 h 901700"/>
                <a:gd name="connsiteX0" fmla="*/ 165100 w 879934"/>
                <a:gd name="connsiteY0" fmla="*/ 0 h 901700"/>
                <a:gd name="connsiteX1" fmla="*/ 876300 w 879934"/>
                <a:gd name="connsiteY1" fmla="*/ 0 h 901700"/>
                <a:gd name="connsiteX2" fmla="*/ 0 w 879934"/>
                <a:gd name="connsiteY2" fmla="*/ 901700 h 901700"/>
                <a:gd name="connsiteX3" fmla="*/ 879475 w 879934"/>
                <a:gd name="connsiteY3" fmla="*/ 1588 h 901700"/>
                <a:gd name="connsiteX4" fmla="*/ 879476 w 879934"/>
                <a:gd name="connsiteY4" fmla="*/ 736600 h 901700"/>
                <a:gd name="connsiteX0" fmla="*/ 129382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736600 h 868362"/>
                <a:gd name="connsiteX0" fmla="*/ 129382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712787 h 868362"/>
                <a:gd name="connsiteX0" fmla="*/ 129382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46050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57957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62719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62719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84212 h 86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16" h="868362">
                  <a:moveTo>
                    <a:pt x="162719" y="0"/>
                  </a:moveTo>
                  <a:lnTo>
                    <a:pt x="840582" y="0"/>
                  </a:lnTo>
                  <a:lnTo>
                    <a:pt x="0" y="868362"/>
                  </a:lnTo>
                  <a:lnTo>
                    <a:pt x="843757" y="1588"/>
                  </a:lnTo>
                  <a:cubicBezTo>
                    <a:pt x="842170" y="246592"/>
                    <a:pt x="845345" y="439208"/>
                    <a:pt x="843758" y="684212"/>
                  </a:cubicBez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Rectangle 25"/>
          <p:cNvSpPr/>
          <p:nvPr/>
        </p:nvSpPr>
        <p:spPr>
          <a:xfrm>
            <a:off x="4372205" y="2159116"/>
            <a:ext cx="1031051" cy="338554"/>
          </a:xfrm>
          <a:prstGeom prst="rect">
            <a:avLst/>
          </a:prstGeom>
        </p:spPr>
        <p:txBody>
          <a:bodyPr wrap="none">
            <a:spAutoFit/>
          </a:bodyPr>
          <a:lstStyle/>
          <a:p>
            <a:r>
              <a:rPr lang="fr-FR" sz="1600" kern="0" dirty="0" smtClean="0">
                <a:solidFill>
                  <a:srgbClr val="003C82"/>
                </a:solidFill>
                <a:sym typeface="Myriad Pro"/>
              </a:rPr>
              <a:t>Cyberplus</a:t>
            </a:r>
            <a:endParaRPr lang="fr-FR" sz="1050" dirty="0">
              <a:solidFill>
                <a:srgbClr val="003C82"/>
              </a:solidFill>
            </a:endParaRP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xmlns="" val="0"/>
              </a:ext>
            </a:extLst>
          </a:blip>
          <a:srcRect l="11879" t="25133" r="10846" b="22925"/>
          <a:stretch/>
        </p:blipFill>
        <p:spPr>
          <a:xfrm>
            <a:off x="5499162" y="1773518"/>
            <a:ext cx="1215025" cy="388308"/>
          </a:xfrm>
          <a:prstGeom prst="rect">
            <a:avLst/>
          </a:prstGeom>
        </p:spPr>
      </p:pic>
      <p:pic>
        <p:nvPicPr>
          <p:cNvPr id="27" name="Image 2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38386" y="2271635"/>
            <a:ext cx="1815832" cy="171406"/>
          </a:xfrm>
          <a:prstGeom prst="rect">
            <a:avLst/>
          </a:prstGeom>
        </p:spPr>
      </p:pic>
      <p:pic>
        <p:nvPicPr>
          <p:cNvPr id="28" name="Image 2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76551" y="1773518"/>
            <a:ext cx="918990" cy="379182"/>
          </a:xfrm>
          <a:prstGeom prst="rect">
            <a:avLst/>
          </a:prstGeom>
        </p:spPr>
      </p:pic>
      <p:grpSp>
        <p:nvGrpSpPr>
          <p:cNvPr id="31" name="Groupe 30"/>
          <p:cNvGrpSpPr>
            <a:grpSpLocks noChangeAspect="1"/>
          </p:cNvGrpSpPr>
          <p:nvPr/>
        </p:nvGrpSpPr>
        <p:grpSpPr>
          <a:xfrm>
            <a:off x="10093473" y="3391920"/>
            <a:ext cx="1054302" cy="879537"/>
            <a:chOff x="2253673" y="424873"/>
            <a:chExt cx="7318351" cy="6105236"/>
          </a:xfrm>
          <a:solidFill>
            <a:schemeClr val="tx1"/>
          </a:solidFill>
        </p:grpSpPr>
        <p:sp>
          <p:nvSpPr>
            <p:cNvPr id="32" name="Rectangle 31"/>
            <p:cNvSpPr/>
            <p:nvPr/>
          </p:nvSpPr>
          <p:spPr>
            <a:xfrm>
              <a:off x="2253673" y="6326909"/>
              <a:ext cx="7250545"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672773" y="5964959"/>
              <a:ext cx="6477577"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3208729"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4504129"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6356597"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651997"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3208729"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4504129"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356597"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7651997"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447843" y="2624792"/>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742583" y="2636371"/>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6596742" y="2624792"/>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7871400" y="2647949"/>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Pentagone 45"/>
            <p:cNvSpPr/>
            <p:nvPr/>
          </p:nvSpPr>
          <p:spPr>
            <a:xfrm rot="16200000">
              <a:off x="5044535" y="-1281192"/>
              <a:ext cx="1829986" cy="5242115"/>
            </a:xfrm>
            <a:prstGeom prst="homePlate">
              <a:avLst>
                <a:gd name="adj" fmla="val 676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rot="1544259">
              <a:off x="5747503" y="852685"/>
              <a:ext cx="3824521" cy="198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rot="20097497">
              <a:off x="2338980" y="832536"/>
              <a:ext cx="3857513" cy="20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9" name="Arc 48"/>
          <p:cNvSpPr/>
          <p:nvPr/>
        </p:nvSpPr>
        <p:spPr>
          <a:xfrm>
            <a:off x="5572078" y="2124471"/>
            <a:ext cx="4664697" cy="2215701"/>
          </a:xfrm>
          <a:prstGeom prst="arc">
            <a:avLst>
              <a:gd name="adj1" fmla="val 16325073"/>
              <a:gd name="adj2" fmla="val 21581273"/>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Rectangle 51"/>
          <p:cNvSpPr/>
          <p:nvPr/>
        </p:nvSpPr>
        <p:spPr>
          <a:xfrm>
            <a:off x="9585079" y="5093188"/>
            <a:ext cx="2226892" cy="584775"/>
          </a:xfrm>
          <a:prstGeom prst="rect">
            <a:avLst/>
          </a:prstGeom>
        </p:spPr>
        <p:txBody>
          <a:bodyPr wrap="none">
            <a:spAutoFit/>
          </a:bodyPr>
          <a:lstStyle/>
          <a:p>
            <a:pPr algn="ctr"/>
            <a:r>
              <a:rPr lang="fr-FR" sz="1600" kern="0" dirty="0" smtClean="0">
                <a:sym typeface="Myriad Pro"/>
              </a:rPr>
              <a:t>Récupération</a:t>
            </a:r>
            <a:r>
              <a:rPr lang="fr-FR" sz="1600" kern="0" dirty="0" smtClean="0">
                <a:solidFill>
                  <a:schemeClr val="bg2"/>
                </a:solidFill>
                <a:sym typeface="Myriad Pro"/>
              </a:rPr>
              <a:t> </a:t>
            </a:r>
            <a:r>
              <a:rPr lang="fr-FR" sz="1600" kern="0" dirty="0" smtClean="0">
                <a:solidFill>
                  <a:schemeClr val="tx2"/>
                </a:solidFill>
                <a:sym typeface="Myriad Pro"/>
              </a:rPr>
              <a:t>maîtrisée </a:t>
            </a:r>
          </a:p>
          <a:p>
            <a:pPr algn="ctr"/>
            <a:r>
              <a:rPr lang="fr-FR" sz="1600" kern="0" dirty="0" smtClean="0">
                <a:sym typeface="Myriad Pro"/>
              </a:rPr>
              <a:t>des données</a:t>
            </a:r>
          </a:p>
        </p:txBody>
      </p:sp>
      <p:grpSp>
        <p:nvGrpSpPr>
          <p:cNvPr id="57" name="Groupe 56"/>
          <p:cNvGrpSpPr>
            <a:grpSpLocks noChangeAspect="1"/>
          </p:cNvGrpSpPr>
          <p:nvPr/>
        </p:nvGrpSpPr>
        <p:grpSpPr>
          <a:xfrm>
            <a:off x="5327031" y="4300821"/>
            <a:ext cx="1419271" cy="1417171"/>
            <a:chOff x="7760461" y="2106349"/>
            <a:chExt cx="783846" cy="791666"/>
          </a:xfrm>
          <a:solidFill>
            <a:schemeClr val="tx1"/>
          </a:solidFill>
        </p:grpSpPr>
        <p:grpSp>
          <p:nvGrpSpPr>
            <p:cNvPr id="58" name="Groupe 57"/>
            <p:cNvGrpSpPr/>
            <p:nvPr/>
          </p:nvGrpSpPr>
          <p:grpSpPr>
            <a:xfrm rot="20113756">
              <a:off x="8015137" y="2106349"/>
              <a:ext cx="273760" cy="274069"/>
              <a:chOff x="9513171" y="1697463"/>
              <a:chExt cx="365013" cy="365425"/>
            </a:xfrm>
            <a:grpFill/>
          </p:grpSpPr>
          <p:sp>
            <p:nvSpPr>
              <p:cNvPr id="75" name="Ellipse 74"/>
              <p:cNvSpPr/>
              <p:nvPr/>
            </p:nvSpPr>
            <p:spPr>
              <a:xfrm>
                <a:off x="9574565" y="1762893"/>
                <a:ext cx="234776" cy="23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nvGrpSpPr>
              <p:cNvPr id="76" name="Groupe 75"/>
              <p:cNvGrpSpPr/>
              <p:nvPr/>
            </p:nvGrpSpPr>
            <p:grpSpPr>
              <a:xfrm rot="1472832">
                <a:off x="9513171" y="1697463"/>
                <a:ext cx="365013" cy="365425"/>
                <a:chOff x="10051217" y="1630852"/>
                <a:chExt cx="365013" cy="365425"/>
              </a:xfrm>
              <a:grpFill/>
            </p:grpSpPr>
            <p:sp>
              <p:nvSpPr>
                <p:cNvPr id="78" name="Rectangle 77"/>
                <p:cNvSpPr/>
                <p:nvPr/>
              </p:nvSpPr>
              <p:spPr>
                <a:xfrm rot="3929257">
                  <a:off x="10047798" y="1778994"/>
                  <a:ext cx="365013"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9" name="Rectangle 78"/>
                <p:cNvSpPr/>
                <p:nvPr/>
              </p:nvSpPr>
              <p:spPr>
                <a:xfrm rot="7402248">
                  <a:off x="10048699" y="1778582"/>
                  <a:ext cx="365013"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80" name="Rectangle 79"/>
                <p:cNvSpPr/>
                <p:nvPr/>
              </p:nvSpPr>
              <p:spPr>
                <a:xfrm rot="11314096">
                  <a:off x="10051217" y="1781308"/>
                  <a:ext cx="365013"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sp>
            <p:nvSpPr>
              <p:cNvPr id="77" name="Ellipse 76"/>
              <p:cNvSpPr/>
              <p:nvPr/>
            </p:nvSpPr>
            <p:spPr>
              <a:xfrm>
                <a:off x="9628953" y="1816893"/>
                <a:ext cx="126000" cy="12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grpSp>
          <p:nvGrpSpPr>
            <p:cNvPr id="59" name="Groupe 58"/>
            <p:cNvGrpSpPr/>
            <p:nvPr/>
          </p:nvGrpSpPr>
          <p:grpSpPr>
            <a:xfrm rot="1991060">
              <a:off x="8220307" y="2243611"/>
              <a:ext cx="324000" cy="324000"/>
              <a:chOff x="10570393" y="1855720"/>
              <a:chExt cx="432000" cy="432000"/>
            </a:xfrm>
            <a:grpFill/>
          </p:grpSpPr>
          <p:sp>
            <p:nvSpPr>
              <p:cNvPr id="69" name="Ellipse 68"/>
              <p:cNvSpPr/>
              <p:nvPr/>
            </p:nvSpPr>
            <p:spPr>
              <a:xfrm>
                <a:off x="10643938" y="1931545"/>
                <a:ext cx="288000" cy="288000"/>
              </a:xfrm>
              <a:prstGeom prst="ellipse">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0" name="Rectangle 69"/>
              <p:cNvSpPr/>
              <p:nvPr/>
            </p:nvSpPr>
            <p:spPr>
              <a:xfrm>
                <a:off x="10572060" y="2035408"/>
                <a:ext cx="430333" cy="69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1" name="Rectangle 70"/>
              <p:cNvSpPr/>
              <p:nvPr/>
            </p:nvSpPr>
            <p:spPr>
              <a:xfrm rot="5400000">
                <a:off x="10573998" y="2038614"/>
                <a:ext cx="428658"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2" name="Rectangle 71"/>
              <p:cNvSpPr/>
              <p:nvPr/>
            </p:nvSpPr>
            <p:spPr>
              <a:xfrm rot="8085771">
                <a:off x="10573627" y="2035272"/>
                <a:ext cx="428658" cy="69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3" name="Rectangle 72"/>
              <p:cNvSpPr/>
              <p:nvPr/>
            </p:nvSpPr>
            <p:spPr>
              <a:xfrm rot="13478748">
                <a:off x="10570393" y="2035407"/>
                <a:ext cx="430333" cy="69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74" name="Ellipse 73"/>
              <p:cNvSpPr/>
              <p:nvPr/>
            </p:nvSpPr>
            <p:spPr>
              <a:xfrm>
                <a:off x="10709096" y="1996016"/>
                <a:ext cx="162000" cy="1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grpSp>
          <p:nvGrpSpPr>
            <p:cNvPr id="60" name="Groupe 59"/>
            <p:cNvGrpSpPr/>
            <p:nvPr/>
          </p:nvGrpSpPr>
          <p:grpSpPr>
            <a:xfrm>
              <a:off x="7760461" y="2358015"/>
              <a:ext cx="540000" cy="540000"/>
              <a:chOff x="10042483" y="2100344"/>
              <a:chExt cx="720000" cy="720000"/>
            </a:xfrm>
            <a:grpFill/>
          </p:grpSpPr>
          <p:sp>
            <p:nvSpPr>
              <p:cNvPr id="61" name="Ellipse 60"/>
              <p:cNvSpPr/>
              <p:nvPr/>
            </p:nvSpPr>
            <p:spPr>
              <a:xfrm>
                <a:off x="10111175" y="2171673"/>
                <a:ext cx="576000" cy="576000"/>
              </a:xfrm>
              <a:prstGeom prst="ellipse">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2" name="Rectangle 61"/>
              <p:cNvSpPr/>
              <p:nvPr/>
            </p:nvSpPr>
            <p:spPr>
              <a:xfrm>
                <a:off x="10043932" y="2420114"/>
                <a:ext cx="718551" cy="82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3" name="Rectangle 62"/>
              <p:cNvSpPr/>
              <p:nvPr/>
            </p:nvSpPr>
            <p:spPr>
              <a:xfrm rot="5400000">
                <a:off x="10042864" y="2420084"/>
                <a:ext cx="718032" cy="82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4" name="Rectangle 63"/>
              <p:cNvSpPr/>
              <p:nvPr/>
            </p:nvSpPr>
            <p:spPr>
              <a:xfrm rot="3587908">
                <a:off x="10047668" y="2420084"/>
                <a:ext cx="718032" cy="82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5" name="Rectangle 64"/>
              <p:cNvSpPr/>
              <p:nvPr/>
            </p:nvSpPr>
            <p:spPr>
              <a:xfrm rot="7221294">
                <a:off x="10040159" y="2418116"/>
                <a:ext cx="718032" cy="82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6" name="Rectangle 65"/>
              <p:cNvSpPr/>
              <p:nvPr/>
            </p:nvSpPr>
            <p:spPr>
              <a:xfrm rot="8969513">
                <a:off x="10042604" y="2417493"/>
                <a:ext cx="718551" cy="82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7" name="Rectangle 66"/>
              <p:cNvSpPr/>
              <p:nvPr/>
            </p:nvSpPr>
            <p:spPr>
              <a:xfrm rot="12627664">
                <a:off x="10042483" y="2425354"/>
                <a:ext cx="718551" cy="824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68" name="Ellipse 67"/>
              <p:cNvSpPr/>
              <p:nvPr/>
            </p:nvSpPr>
            <p:spPr>
              <a:xfrm>
                <a:off x="10220593" y="227767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grpSp>
      <p:sp>
        <p:nvSpPr>
          <p:cNvPr id="81" name="Rectangle 80"/>
          <p:cNvSpPr/>
          <p:nvPr/>
        </p:nvSpPr>
        <p:spPr>
          <a:xfrm>
            <a:off x="4944082" y="5883417"/>
            <a:ext cx="2303836" cy="338554"/>
          </a:xfrm>
          <a:prstGeom prst="rect">
            <a:avLst/>
          </a:prstGeom>
        </p:spPr>
        <p:txBody>
          <a:bodyPr wrap="none">
            <a:spAutoFit/>
          </a:bodyPr>
          <a:lstStyle/>
          <a:p>
            <a:pPr algn="ctr"/>
            <a:r>
              <a:rPr lang="fr-FR" sz="1600" kern="0" dirty="0" smtClean="0">
                <a:sym typeface="Myriad Pro"/>
              </a:rPr>
              <a:t>Analyse et mise en forme</a:t>
            </a:r>
            <a:endParaRPr lang="fr-FR" sz="1050" dirty="0"/>
          </a:p>
        </p:txBody>
      </p:sp>
      <p:cxnSp>
        <p:nvCxnSpPr>
          <p:cNvPr id="83" name="Connecteur droit avec flèche 82"/>
          <p:cNvCxnSpPr/>
          <p:nvPr/>
        </p:nvCxnSpPr>
        <p:spPr>
          <a:xfrm flipH="1">
            <a:off x="3935577" y="5114846"/>
            <a:ext cx="1144354" cy="14623"/>
          </a:xfrm>
          <a:prstGeom prst="straightConnector1">
            <a:avLst/>
          </a:prstGeom>
          <a:ln w="5715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6" name="Groupe 95"/>
          <p:cNvGrpSpPr>
            <a:grpSpLocks noChangeAspect="1"/>
          </p:cNvGrpSpPr>
          <p:nvPr/>
        </p:nvGrpSpPr>
        <p:grpSpPr>
          <a:xfrm>
            <a:off x="2672503" y="4204677"/>
            <a:ext cx="1176183" cy="1613958"/>
            <a:chOff x="6076982" y="1903749"/>
            <a:chExt cx="1457463" cy="1999931"/>
          </a:xfrm>
          <a:solidFill>
            <a:schemeClr val="tx2"/>
          </a:solidFill>
        </p:grpSpPr>
        <p:sp>
          <p:nvSpPr>
            <p:cNvPr id="97" name="Arc plein 96"/>
            <p:cNvSpPr/>
            <p:nvPr/>
          </p:nvSpPr>
          <p:spPr>
            <a:xfrm rot="10800000">
              <a:off x="6076982" y="3158920"/>
              <a:ext cx="1457463" cy="744760"/>
            </a:xfrm>
            <a:prstGeom prst="blockArc">
              <a:avLst>
                <a:gd name="adj1" fmla="val 11097387"/>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8" name="Arc plein 97"/>
            <p:cNvSpPr/>
            <p:nvPr/>
          </p:nvSpPr>
          <p:spPr>
            <a:xfrm rot="17260023">
              <a:off x="5755848" y="2796650"/>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9" name="Arc plein 98"/>
            <p:cNvSpPr/>
            <p:nvPr/>
          </p:nvSpPr>
          <p:spPr>
            <a:xfrm rot="4339977" flipH="1">
              <a:off x="6562977" y="2796651"/>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0" name="Arc plein 99"/>
            <p:cNvSpPr/>
            <p:nvPr/>
          </p:nvSpPr>
          <p:spPr>
            <a:xfrm>
              <a:off x="6218735" y="2396428"/>
              <a:ext cx="1173956" cy="1057985"/>
            </a:xfrm>
            <a:prstGeom prst="blockArc">
              <a:avLst>
                <a:gd name="adj1" fmla="val 10800000"/>
                <a:gd name="adj2" fmla="val 225067"/>
                <a:gd name="adj3" fmla="val 213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1" name="Trapèze 100"/>
            <p:cNvSpPr/>
            <p:nvPr/>
          </p:nvSpPr>
          <p:spPr>
            <a:xfrm>
              <a:off x="6218735" y="2484893"/>
              <a:ext cx="1173956" cy="116443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à coins arrondis 26"/>
            <p:cNvSpPr/>
            <p:nvPr/>
          </p:nvSpPr>
          <p:spPr>
            <a:xfrm rot="20922477">
              <a:off x="6395802" y="1903749"/>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à coins arrondis 26"/>
            <p:cNvSpPr>
              <a:spLocks noChangeAspect="1"/>
            </p:cNvSpPr>
            <p:nvPr/>
          </p:nvSpPr>
          <p:spPr>
            <a:xfrm rot="435552">
              <a:off x="6599605" y="1933329"/>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6218735" y="2358327"/>
              <a:ext cx="1173956" cy="88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à coins arrondis 2"/>
            <p:cNvSpPr/>
            <p:nvPr/>
          </p:nvSpPr>
          <p:spPr>
            <a:xfrm>
              <a:off x="6884973" y="2412064"/>
              <a:ext cx="549772" cy="216865"/>
            </a:xfrm>
            <a:custGeom>
              <a:avLst/>
              <a:gdLst>
                <a:gd name="connsiteX0" fmla="*/ 0 w 590551"/>
                <a:gd name="connsiteY0" fmla="*/ 52525 h 105050"/>
                <a:gd name="connsiteX1" fmla="*/ 52525 w 590551"/>
                <a:gd name="connsiteY1" fmla="*/ 0 h 105050"/>
                <a:gd name="connsiteX2" fmla="*/ 538026 w 590551"/>
                <a:gd name="connsiteY2" fmla="*/ 0 h 105050"/>
                <a:gd name="connsiteX3" fmla="*/ 590551 w 590551"/>
                <a:gd name="connsiteY3" fmla="*/ 52525 h 105050"/>
                <a:gd name="connsiteX4" fmla="*/ 590551 w 590551"/>
                <a:gd name="connsiteY4" fmla="*/ 52525 h 105050"/>
                <a:gd name="connsiteX5" fmla="*/ 538026 w 590551"/>
                <a:gd name="connsiteY5" fmla="*/ 105050 h 105050"/>
                <a:gd name="connsiteX6" fmla="*/ 52525 w 590551"/>
                <a:gd name="connsiteY6" fmla="*/ 105050 h 105050"/>
                <a:gd name="connsiteX7" fmla="*/ 0 w 590551"/>
                <a:gd name="connsiteY7" fmla="*/ 52525 h 105050"/>
                <a:gd name="connsiteX0" fmla="*/ 0 w 590551"/>
                <a:gd name="connsiteY0" fmla="*/ 152538 h 205063"/>
                <a:gd name="connsiteX1" fmla="*/ 52525 w 590551"/>
                <a:gd name="connsiteY1" fmla="*/ 100013 h 205063"/>
                <a:gd name="connsiteX2" fmla="*/ 485638 w 590551"/>
                <a:gd name="connsiteY2" fmla="*/ 0 h 205063"/>
                <a:gd name="connsiteX3" fmla="*/ 590551 w 590551"/>
                <a:gd name="connsiteY3" fmla="*/ 152538 h 205063"/>
                <a:gd name="connsiteX4" fmla="*/ 590551 w 590551"/>
                <a:gd name="connsiteY4" fmla="*/ 152538 h 205063"/>
                <a:gd name="connsiteX5" fmla="*/ 538026 w 590551"/>
                <a:gd name="connsiteY5" fmla="*/ 205063 h 205063"/>
                <a:gd name="connsiteX6" fmla="*/ 52525 w 590551"/>
                <a:gd name="connsiteY6" fmla="*/ 205063 h 205063"/>
                <a:gd name="connsiteX7" fmla="*/ 0 w 590551"/>
                <a:gd name="connsiteY7" fmla="*/ 152538 h 205063"/>
                <a:gd name="connsiteX0" fmla="*/ 0 w 590551"/>
                <a:gd name="connsiteY0" fmla="*/ 152538 h 205063"/>
                <a:gd name="connsiteX1" fmla="*/ 52525 w 590551"/>
                <a:gd name="connsiteY1" fmla="*/ 100013 h 205063"/>
                <a:gd name="connsiteX2" fmla="*/ 485638 w 590551"/>
                <a:gd name="connsiteY2" fmla="*/ 0 h 205063"/>
                <a:gd name="connsiteX3" fmla="*/ 590551 w 590551"/>
                <a:gd name="connsiteY3" fmla="*/ 152538 h 205063"/>
                <a:gd name="connsiteX4" fmla="*/ 590551 w 590551"/>
                <a:gd name="connsiteY4" fmla="*/ 152538 h 205063"/>
                <a:gd name="connsiteX5" fmla="*/ 538026 w 590551"/>
                <a:gd name="connsiteY5" fmla="*/ 205063 h 205063"/>
                <a:gd name="connsiteX6" fmla="*/ 52525 w 590551"/>
                <a:gd name="connsiteY6" fmla="*/ 205063 h 205063"/>
                <a:gd name="connsiteX7" fmla="*/ 0 w 590551"/>
                <a:gd name="connsiteY7" fmla="*/ 152538 h 205063"/>
                <a:gd name="connsiteX0" fmla="*/ 0 w 590551"/>
                <a:gd name="connsiteY0" fmla="*/ 152538 h 205063"/>
                <a:gd name="connsiteX1" fmla="*/ 52525 w 590551"/>
                <a:gd name="connsiteY1" fmla="*/ 100013 h 205063"/>
                <a:gd name="connsiteX2" fmla="*/ 485638 w 590551"/>
                <a:gd name="connsiteY2" fmla="*/ 0 h 205063"/>
                <a:gd name="connsiteX3" fmla="*/ 590551 w 590551"/>
                <a:gd name="connsiteY3" fmla="*/ 152538 h 205063"/>
                <a:gd name="connsiteX4" fmla="*/ 540545 w 590551"/>
                <a:gd name="connsiteY4" fmla="*/ 50145 h 205063"/>
                <a:gd name="connsiteX5" fmla="*/ 538026 w 590551"/>
                <a:gd name="connsiteY5" fmla="*/ 205063 h 205063"/>
                <a:gd name="connsiteX6" fmla="*/ 52525 w 590551"/>
                <a:gd name="connsiteY6" fmla="*/ 205063 h 205063"/>
                <a:gd name="connsiteX7" fmla="*/ 0 w 590551"/>
                <a:gd name="connsiteY7" fmla="*/ 152538 h 205063"/>
                <a:gd name="connsiteX0" fmla="*/ 0 w 551606"/>
                <a:gd name="connsiteY0" fmla="*/ 152538 h 205063"/>
                <a:gd name="connsiteX1" fmla="*/ 52525 w 551606"/>
                <a:gd name="connsiteY1" fmla="*/ 100013 h 205063"/>
                <a:gd name="connsiteX2" fmla="*/ 485638 w 551606"/>
                <a:gd name="connsiteY2" fmla="*/ 0 h 205063"/>
                <a:gd name="connsiteX3" fmla="*/ 528639 w 551606"/>
                <a:gd name="connsiteY3" fmla="*/ 57288 h 205063"/>
                <a:gd name="connsiteX4" fmla="*/ 540545 w 551606"/>
                <a:gd name="connsiteY4" fmla="*/ 50145 h 205063"/>
                <a:gd name="connsiteX5" fmla="*/ 538026 w 551606"/>
                <a:gd name="connsiteY5" fmla="*/ 205063 h 205063"/>
                <a:gd name="connsiteX6" fmla="*/ 52525 w 551606"/>
                <a:gd name="connsiteY6" fmla="*/ 205063 h 205063"/>
                <a:gd name="connsiteX7" fmla="*/ 0 w 551606"/>
                <a:gd name="connsiteY7" fmla="*/ 152538 h 205063"/>
                <a:gd name="connsiteX0" fmla="*/ 0 w 551606"/>
                <a:gd name="connsiteY0" fmla="*/ 152538 h 205063"/>
                <a:gd name="connsiteX1" fmla="*/ 52525 w 551606"/>
                <a:gd name="connsiteY1" fmla="*/ 100013 h 205063"/>
                <a:gd name="connsiteX2" fmla="*/ 485638 w 551606"/>
                <a:gd name="connsiteY2" fmla="*/ 0 h 205063"/>
                <a:gd name="connsiteX3" fmla="*/ 528639 w 551606"/>
                <a:gd name="connsiteY3" fmla="*/ 57288 h 205063"/>
                <a:gd name="connsiteX4" fmla="*/ 540545 w 551606"/>
                <a:gd name="connsiteY4" fmla="*/ 50145 h 205063"/>
                <a:gd name="connsiteX5" fmla="*/ 538026 w 551606"/>
                <a:gd name="connsiteY5" fmla="*/ 205063 h 205063"/>
                <a:gd name="connsiteX6" fmla="*/ 52525 w 551606"/>
                <a:gd name="connsiteY6" fmla="*/ 205063 h 205063"/>
                <a:gd name="connsiteX7" fmla="*/ 0 w 551606"/>
                <a:gd name="connsiteY7" fmla="*/ 152538 h 205063"/>
                <a:gd name="connsiteX0" fmla="*/ 0 w 564422"/>
                <a:gd name="connsiteY0" fmla="*/ 152538 h 205063"/>
                <a:gd name="connsiteX1" fmla="*/ 52525 w 564422"/>
                <a:gd name="connsiteY1" fmla="*/ 100013 h 205063"/>
                <a:gd name="connsiteX2" fmla="*/ 485638 w 564422"/>
                <a:gd name="connsiteY2" fmla="*/ 0 h 205063"/>
                <a:gd name="connsiteX3" fmla="*/ 528639 w 564422"/>
                <a:gd name="connsiteY3" fmla="*/ 57288 h 205063"/>
                <a:gd name="connsiteX4" fmla="*/ 564358 w 564422"/>
                <a:gd name="connsiteY4" fmla="*/ 50145 h 205063"/>
                <a:gd name="connsiteX5" fmla="*/ 538026 w 564422"/>
                <a:gd name="connsiteY5" fmla="*/ 205063 h 205063"/>
                <a:gd name="connsiteX6" fmla="*/ 52525 w 564422"/>
                <a:gd name="connsiteY6" fmla="*/ 205063 h 205063"/>
                <a:gd name="connsiteX7" fmla="*/ 0 w 564422"/>
                <a:gd name="connsiteY7" fmla="*/ 152538 h 205063"/>
                <a:gd name="connsiteX0" fmla="*/ 0 w 543080"/>
                <a:gd name="connsiteY0" fmla="*/ 152538 h 205063"/>
                <a:gd name="connsiteX1" fmla="*/ 52525 w 543080"/>
                <a:gd name="connsiteY1" fmla="*/ 100013 h 205063"/>
                <a:gd name="connsiteX2" fmla="*/ 485638 w 543080"/>
                <a:gd name="connsiteY2" fmla="*/ 0 h 205063"/>
                <a:gd name="connsiteX3" fmla="*/ 528639 w 543080"/>
                <a:gd name="connsiteY3" fmla="*/ 57288 h 205063"/>
                <a:gd name="connsiteX4" fmla="*/ 538026 w 543080"/>
                <a:gd name="connsiteY4" fmla="*/ 205063 h 205063"/>
                <a:gd name="connsiteX5" fmla="*/ 52525 w 543080"/>
                <a:gd name="connsiteY5" fmla="*/ 205063 h 205063"/>
                <a:gd name="connsiteX6" fmla="*/ 0 w 543080"/>
                <a:gd name="connsiteY6" fmla="*/ 152538 h 205063"/>
                <a:gd name="connsiteX0" fmla="*/ 0 w 559578"/>
                <a:gd name="connsiteY0" fmla="*/ 162300 h 214825"/>
                <a:gd name="connsiteX1" fmla="*/ 52525 w 559578"/>
                <a:gd name="connsiteY1" fmla="*/ 109775 h 214825"/>
                <a:gd name="connsiteX2" fmla="*/ 485638 w 559578"/>
                <a:gd name="connsiteY2" fmla="*/ 9762 h 214825"/>
                <a:gd name="connsiteX3" fmla="*/ 547689 w 559578"/>
                <a:gd name="connsiteY3" fmla="*/ 33713 h 214825"/>
                <a:gd name="connsiteX4" fmla="*/ 538026 w 559578"/>
                <a:gd name="connsiteY4" fmla="*/ 214825 h 214825"/>
                <a:gd name="connsiteX5" fmla="*/ 52525 w 559578"/>
                <a:gd name="connsiteY5" fmla="*/ 214825 h 214825"/>
                <a:gd name="connsiteX6" fmla="*/ 0 w 559578"/>
                <a:gd name="connsiteY6" fmla="*/ 162300 h 214825"/>
                <a:gd name="connsiteX0" fmla="*/ 0 w 547689"/>
                <a:gd name="connsiteY0" fmla="*/ 152613 h 205138"/>
                <a:gd name="connsiteX1" fmla="*/ 52525 w 547689"/>
                <a:gd name="connsiteY1" fmla="*/ 100088 h 205138"/>
                <a:gd name="connsiteX2" fmla="*/ 485638 w 547689"/>
                <a:gd name="connsiteY2" fmla="*/ 75 h 205138"/>
                <a:gd name="connsiteX3" fmla="*/ 547689 w 547689"/>
                <a:gd name="connsiteY3" fmla="*/ 24026 h 205138"/>
                <a:gd name="connsiteX4" fmla="*/ 538026 w 547689"/>
                <a:gd name="connsiteY4" fmla="*/ 205138 h 205138"/>
                <a:gd name="connsiteX5" fmla="*/ 52525 w 547689"/>
                <a:gd name="connsiteY5" fmla="*/ 205138 h 205138"/>
                <a:gd name="connsiteX6" fmla="*/ 0 w 547689"/>
                <a:gd name="connsiteY6" fmla="*/ 152613 h 205138"/>
                <a:gd name="connsiteX0" fmla="*/ 0 w 557214"/>
                <a:gd name="connsiteY0" fmla="*/ 152613 h 205138"/>
                <a:gd name="connsiteX1" fmla="*/ 52525 w 557214"/>
                <a:gd name="connsiteY1" fmla="*/ 100088 h 205138"/>
                <a:gd name="connsiteX2" fmla="*/ 485638 w 557214"/>
                <a:gd name="connsiteY2" fmla="*/ 75 h 205138"/>
                <a:gd name="connsiteX3" fmla="*/ 557214 w 557214"/>
                <a:gd name="connsiteY3" fmla="*/ 24026 h 205138"/>
                <a:gd name="connsiteX4" fmla="*/ 538026 w 557214"/>
                <a:gd name="connsiteY4" fmla="*/ 205138 h 205138"/>
                <a:gd name="connsiteX5" fmla="*/ 52525 w 557214"/>
                <a:gd name="connsiteY5" fmla="*/ 205138 h 205138"/>
                <a:gd name="connsiteX6" fmla="*/ 0 w 557214"/>
                <a:gd name="connsiteY6" fmla="*/ 152613 h 205138"/>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38026 w 557214"/>
                <a:gd name="connsiteY4" fmla="*/ 207044 h 207044"/>
                <a:gd name="connsiteX5" fmla="*/ 52525 w 557214"/>
                <a:gd name="connsiteY5" fmla="*/ 207044 h 207044"/>
                <a:gd name="connsiteX6" fmla="*/ 0 w 557214"/>
                <a:gd name="connsiteY6"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38026 w 557214"/>
                <a:gd name="connsiteY4" fmla="*/ 207044 h 207044"/>
                <a:gd name="connsiteX5" fmla="*/ 535782 w 557214"/>
                <a:gd name="connsiteY5" fmla="*/ 87981 h 207044"/>
                <a:gd name="connsiteX6" fmla="*/ 52525 w 557214"/>
                <a:gd name="connsiteY6" fmla="*/ 207044 h 207044"/>
                <a:gd name="connsiteX7" fmla="*/ 0 w 557214"/>
                <a:gd name="connsiteY7"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35782 w 557214"/>
                <a:gd name="connsiteY4" fmla="*/ 87981 h 207044"/>
                <a:gd name="connsiteX5" fmla="*/ 52525 w 557214"/>
                <a:gd name="connsiteY5" fmla="*/ 207044 h 207044"/>
                <a:gd name="connsiteX6" fmla="*/ 0 w 557214"/>
                <a:gd name="connsiteY6"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52525 w 557214"/>
                <a:gd name="connsiteY5" fmla="*/ 207044 h 207044"/>
                <a:gd name="connsiteX6" fmla="*/ 0 w 557214"/>
                <a:gd name="connsiteY6"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326232 w 557214"/>
                <a:gd name="connsiteY5" fmla="*/ 183231 h 207044"/>
                <a:gd name="connsiteX6" fmla="*/ 52525 w 557214"/>
                <a:gd name="connsiteY6" fmla="*/ 207044 h 207044"/>
                <a:gd name="connsiteX7" fmla="*/ 0 w 557214"/>
                <a:gd name="connsiteY7"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526257 w 557214"/>
                <a:gd name="connsiteY5" fmla="*/ 99887 h 207044"/>
                <a:gd name="connsiteX6" fmla="*/ 326232 w 557214"/>
                <a:gd name="connsiteY6" fmla="*/ 183231 h 207044"/>
                <a:gd name="connsiteX7" fmla="*/ 52525 w 557214"/>
                <a:gd name="connsiteY7" fmla="*/ 207044 h 207044"/>
                <a:gd name="connsiteX8" fmla="*/ 0 w 557214"/>
                <a:gd name="connsiteY8"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526257 w 557214"/>
                <a:gd name="connsiteY5" fmla="*/ 99887 h 207044"/>
                <a:gd name="connsiteX6" fmla="*/ 326232 w 557214"/>
                <a:gd name="connsiteY6" fmla="*/ 183231 h 207044"/>
                <a:gd name="connsiteX7" fmla="*/ 202407 w 557214"/>
                <a:gd name="connsiteY7" fmla="*/ 204662 h 207044"/>
                <a:gd name="connsiteX8" fmla="*/ 52525 w 557214"/>
                <a:gd name="connsiteY8" fmla="*/ 207044 h 207044"/>
                <a:gd name="connsiteX9" fmla="*/ 0 w 557214"/>
                <a:gd name="connsiteY9" fmla="*/ 154519 h 207044"/>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6257 w 561976"/>
                <a:gd name="connsiteY5" fmla="*/ 99887 h 207044"/>
                <a:gd name="connsiteX6" fmla="*/ 326232 w 561976"/>
                <a:gd name="connsiteY6" fmla="*/ 183231 h 207044"/>
                <a:gd name="connsiteX7" fmla="*/ 202407 w 561976"/>
                <a:gd name="connsiteY7" fmla="*/ 204662 h 207044"/>
                <a:gd name="connsiteX8" fmla="*/ 52525 w 561976"/>
                <a:gd name="connsiteY8" fmla="*/ 207044 h 207044"/>
                <a:gd name="connsiteX9" fmla="*/ 0 w 561976"/>
                <a:gd name="connsiteY9" fmla="*/ 154519 h 207044"/>
                <a:gd name="connsiteX0" fmla="*/ 0 w 564727"/>
                <a:gd name="connsiteY0" fmla="*/ 154519 h 207044"/>
                <a:gd name="connsiteX1" fmla="*/ 52525 w 564727"/>
                <a:gd name="connsiteY1" fmla="*/ 101994 h 207044"/>
                <a:gd name="connsiteX2" fmla="*/ 485638 w 564727"/>
                <a:gd name="connsiteY2" fmla="*/ 1981 h 207044"/>
                <a:gd name="connsiteX3" fmla="*/ 557214 w 564727"/>
                <a:gd name="connsiteY3" fmla="*/ 25932 h 207044"/>
                <a:gd name="connsiteX4" fmla="*/ 561976 w 564727"/>
                <a:gd name="connsiteY4" fmla="*/ 59407 h 207044"/>
                <a:gd name="connsiteX5" fmla="*/ 526257 w 564727"/>
                <a:gd name="connsiteY5" fmla="*/ 99887 h 207044"/>
                <a:gd name="connsiteX6" fmla="*/ 202407 w 564727"/>
                <a:gd name="connsiteY6" fmla="*/ 204662 h 207044"/>
                <a:gd name="connsiteX7" fmla="*/ 52525 w 564727"/>
                <a:gd name="connsiteY7" fmla="*/ 207044 h 207044"/>
                <a:gd name="connsiteX8" fmla="*/ 0 w 564727"/>
                <a:gd name="connsiteY8" fmla="*/ 154519 h 207044"/>
                <a:gd name="connsiteX0" fmla="*/ 6972 w 581369"/>
                <a:gd name="connsiteY0" fmla="*/ 154519 h 208598"/>
                <a:gd name="connsiteX1" fmla="*/ 59497 w 581369"/>
                <a:gd name="connsiteY1" fmla="*/ 101994 h 208598"/>
                <a:gd name="connsiteX2" fmla="*/ 492610 w 581369"/>
                <a:gd name="connsiteY2" fmla="*/ 1981 h 208598"/>
                <a:gd name="connsiteX3" fmla="*/ 564186 w 581369"/>
                <a:gd name="connsiteY3" fmla="*/ 25932 h 208598"/>
                <a:gd name="connsiteX4" fmla="*/ 568948 w 581369"/>
                <a:gd name="connsiteY4" fmla="*/ 59407 h 208598"/>
                <a:gd name="connsiteX5" fmla="*/ 533229 w 581369"/>
                <a:gd name="connsiteY5" fmla="*/ 99887 h 208598"/>
                <a:gd name="connsiteX6" fmla="*/ 59497 w 581369"/>
                <a:gd name="connsiteY6" fmla="*/ 207044 h 208598"/>
                <a:gd name="connsiteX7" fmla="*/ 6972 w 581369"/>
                <a:gd name="connsiteY7" fmla="*/ 154519 h 208598"/>
                <a:gd name="connsiteX0" fmla="*/ 0 w 574397"/>
                <a:gd name="connsiteY0" fmla="*/ 154519 h 207044"/>
                <a:gd name="connsiteX1" fmla="*/ 52525 w 574397"/>
                <a:gd name="connsiteY1" fmla="*/ 101994 h 207044"/>
                <a:gd name="connsiteX2" fmla="*/ 485638 w 574397"/>
                <a:gd name="connsiteY2" fmla="*/ 1981 h 207044"/>
                <a:gd name="connsiteX3" fmla="*/ 557214 w 574397"/>
                <a:gd name="connsiteY3" fmla="*/ 25932 h 207044"/>
                <a:gd name="connsiteX4" fmla="*/ 561976 w 574397"/>
                <a:gd name="connsiteY4" fmla="*/ 59407 h 207044"/>
                <a:gd name="connsiteX5" fmla="*/ 526257 w 574397"/>
                <a:gd name="connsiteY5" fmla="*/ 99887 h 207044"/>
                <a:gd name="connsiteX6" fmla="*/ 52525 w 574397"/>
                <a:gd name="connsiteY6" fmla="*/ 207044 h 207044"/>
                <a:gd name="connsiteX7" fmla="*/ 0 w 574397"/>
                <a:gd name="connsiteY7" fmla="*/ 154519 h 207044"/>
                <a:gd name="connsiteX0" fmla="*/ 0 w 574397"/>
                <a:gd name="connsiteY0" fmla="*/ 154519 h 207044"/>
                <a:gd name="connsiteX1" fmla="*/ 52525 w 574397"/>
                <a:gd name="connsiteY1" fmla="*/ 101994 h 207044"/>
                <a:gd name="connsiteX2" fmla="*/ 485638 w 574397"/>
                <a:gd name="connsiteY2" fmla="*/ 1981 h 207044"/>
                <a:gd name="connsiteX3" fmla="*/ 557214 w 574397"/>
                <a:gd name="connsiteY3" fmla="*/ 25932 h 207044"/>
                <a:gd name="connsiteX4" fmla="*/ 561976 w 574397"/>
                <a:gd name="connsiteY4" fmla="*/ 59407 h 207044"/>
                <a:gd name="connsiteX5" fmla="*/ 526257 w 574397"/>
                <a:gd name="connsiteY5" fmla="*/ 99887 h 207044"/>
                <a:gd name="connsiteX6" fmla="*/ 52525 w 574397"/>
                <a:gd name="connsiteY6" fmla="*/ 207044 h 207044"/>
                <a:gd name="connsiteX7" fmla="*/ 0 w 574397"/>
                <a:gd name="connsiteY7" fmla="*/ 154519 h 207044"/>
                <a:gd name="connsiteX0" fmla="*/ 8996 w 570972"/>
                <a:gd name="connsiteY0" fmla="*/ 154519 h 210681"/>
                <a:gd name="connsiteX1" fmla="*/ 61521 w 570972"/>
                <a:gd name="connsiteY1" fmla="*/ 101994 h 210681"/>
                <a:gd name="connsiteX2" fmla="*/ 494634 w 570972"/>
                <a:gd name="connsiteY2" fmla="*/ 1981 h 210681"/>
                <a:gd name="connsiteX3" fmla="*/ 566210 w 570972"/>
                <a:gd name="connsiteY3" fmla="*/ 25932 h 210681"/>
                <a:gd name="connsiteX4" fmla="*/ 570972 w 570972"/>
                <a:gd name="connsiteY4" fmla="*/ 59407 h 210681"/>
                <a:gd name="connsiteX5" fmla="*/ 61521 w 570972"/>
                <a:gd name="connsiteY5" fmla="*/ 207044 h 210681"/>
                <a:gd name="connsiteX6" fmla="*/ 8996 w 570972"/>
                <a:gd name="connsiteY6" fmla="*/ 154519 h 210681"/>
                <a:gd name="connsiteX0" fmla="*/ 8996 w 570972"/>
                <a:gd name="connsiteY0" fmla="*/ 154519 h 210681"/>
                <a:gd name="connsiteX1" fmla="*/ 61521 w 570972"/>
                <a:gd name="connsiteY1" fmla="*/ 101994 h 210681"/>
                <a:gd name="connsiteX2" fmla="*/ 494634 w 570972"/>
                <a:gd name="connsiteY2" fmla="*/ 1981 h 210681"/>
                <a:gd name="connsiteX3" fmla="*/ 566210 w 570972"/>
                <a:gd name="connsiteY3" fmla="*/ 25932 h 210681"/>
                <a:gd name="connsiteX4" fmla="*/ 570972 w 570972"/>
                <a:gd name="connsiteY4" fmla="*/ 59407 h 210681"/>
                <a:gd name="connsiteX5" fmla="*/ 61521 w 570972"/>
                <a:gd name="connsiteY5" fmla="*/ 207044 h 210681"/>
                <a:gd name="connsiteX6" fmla="*/ 8996 w 570972"/>
                <a:gd name="connsiteY6" fmla="*/ 154519 h 210681"/>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525 w 561976"/>
                <a:gd name="connsiteY5" fmla="*/ 207044 h 207044"/>
                <a:gd name="connsiteX6" fmla="*/ 0 w 561976"/>
                <a:gd name="connsiteY6" fmla="*/ 154519 h 207044"/>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525 w 561976"/>
                <a:gd name="connsiteY5" fmla="*/ 207044 h 207044"/>
                <a:gd name="connsiteX6" fmla="*/ 0 w 561976"/>
                <a:gd name="connsiteY6" fmla="*/ 154519 h 207044"/>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525 w 561976"/>
                <a:gd name="connsiteY5" fmla="*/ 207044 h 207044"/>
                <a:gd name="connsiteX6" fmla="*/ 0 w 561976"/>
                <a:gd name="connsiteY6" fmla="*/ 154519 h 207044"/>
                <a:gd name="connsiteX0" fmla="*/ 0 w 564882"/>
                <a:gd name="connsiteY0" fmla="*/ 154519 h 207044"/>
                <a:gd name="connsiteX1" fmla="*/ 52525 w 564882"/>
                <a:gd name="connsiteY1" fmla="*/ 101994 h 207044"/>
                <a:gd name="connsiteX2" fmla="*/ 485638 w 564882"/>
                <a:gd name="connsiteY2" fmla="*/ 1981 h 207044"/>
                <a:gd name="connsiteX3" fmla="*/ 557214 w 564882"/>
                <a:gd name="connsiteY3" fmla="*/ 25932 h 207044"/>
                <a:gd name="connsiteX4" fmla="*/ 561976 w 564882"/>
                <a:gd name="connsiteY4" fmla="*/ 59407 h 207044"/>
                <a:gd name="connsiteX5" fmla="*/ 52525 w 564882"/>
                <a:gd name="connsiteY5" fmla="*/ 207044 h 207044"/>
                <a:gd name="connsiteX6" fmla="*/ 0 w 564882"/>
                <a:gd name="connsiteY6" fmla="*/ 154519 h 207044"/>
                <a:gd name="connsiteX0" fmla="*/ 0 w 557512"/>
                <a:gd name="connsiteY0" fmla="*/ 154519 h 207044"/>
                <a:gd name="connsiteX1" fmla="*/ 52525 w 557512"/>
                <a:gd name="connsiteY1" fmla="*/ 101994 h 207044"/>
                <a:gd name="connsiteX2" fmla="*/ 485638 w 557512"/>
                <a:gd name="connsiteY2" fmla="*/ 1981 h 207044"/>
                <a:gd name="connsiteX3" fmla="*/ 557214 w 557512"/>
                <a:gd name="connsiteY3" fmla="*/ 25932 h 207044"/>
                <a:gd name="connsiteX4" fmla="*/ 545804 w 557512"/>
                <a:gd name="connsiteY4" fmla="*/ 75240 h 207044"/>
                <a:gd name="connsiteX5" fmla="*/ 52525 w 557512"/>
                <a:gd name="connsiteY5" fmla="*/ 207044 h 207044"/>
                <a:gd name="connsiteX6" fmla="*/ 0 w 557512"/>
                <a:gd name="connsiteY6" fmla="*/ 154519 h 207044"/>
                <a:gd name="connsiteX0" fmla="*/ 0 w 557512"/>
                <a:gd name="connsiteY0" fmla="*/ 154519 h 207044"/>
                <a:gd name="connsiteX1" fmla="*/ 52525 w 557512"/>
                <a:gd name="connsiteY1" fmla="*/ 101994 h 207044"/>
                <a:gd name="connsiteX2" fmla="*/ 485638 w 557512"/>
                <a:gd name="connsiteY2" fmla="*/ 1981 h 207044"/>
                <a:gd name="connsiteX3" fmla="*/ 557214 w 557512"/>
                <a:gd name="connsiteY3" fmla="*/ 25932 h 207044"/>
                <a:gd name="connsiteX4" fmla="*/ 545804 w 557512"/>
                <a:gd name="connsiteY4" fmla="*/ 75240 h 207044"/>
                <a:gd name="connsiteX5" fmla="*/ 52525 w 557512"/>
                <a:gd name="connsiteY5" fmla="*/ 207044 h 207044"/>
                <a:gd name="connsiteX6" fmla="*/ 0 w 557512"/>
                <a:gd name="connsiteY6" fmla="*/ 154519 h 207044"/>
                <a:gd name="connsiteX0" fmla="*/ 0 w 560617"/>
                <a:gd name="connsiteY0" fmla="*/ 154519 h 207044"/>
                <a:gd name="connsiteX1" fmla="*/ 52525 w 560617"/>
                <a:gd name="connsiteY1" fmla="*/ 101994 h 207044"/>
                <a:gd name="connsiteX2" fmla="*/ 485638 w 560617"/>
                <a:gd name="connsiteY2" fmla="*/ 1981 h 207044"/>
                <a:gd name="connsiteX3" fmla="*/ 557214 w 560617"/>
                <a:gd name="connsiteY3" fmla="*/ 25932 h 207044"/>
                <a:gd name="connsiteX4" fmla="*/ 545804 w 560617"/>
                <a:gd name="connsiteY4" fmla="*/ 75240 h 207044"/>
                <a:gd name="connsiteX5" fmla="*/ 52525 w 560617"/>
                <a:gd name="connsiteY5" fmla="*/ 207044 h 207044"/>
                <a:gd name="connsiteX6" fmla="*/ 0 w 560617"/>
                <a:gd name="connsiteY6" fmla="*/ 154519 h 207044"/>
                <a:gd name="connsiteX0" fmla="*/ 0 w 557795"/>
                <a:gd name="connsiteY0" fmla="*/ 159917 h 212442"/>
                <a:gd name="connsiteX1" fmla="*/ 52525 w 557795"/>
                <a:gd name="connsiteY1" fmla="*/ 107392 h 212442"/>
                <a:gd name="connsiteX2" fmla="*/ 485638 w 557795"/>
                <a:gd name="connsiteY2" fmla="*/ 7379 h 212442"/>
                <a:gd name="connsiteX3" fmla="*/ 550745 w 557795"/>
                <a:gd name="connsiteY3" fmla="*/ 20247 h 212442"/>
                <a:gd name="connsiteX4" fmla="*/ 545804 w 557795"/>
                <a:gd name="connsiteY4" fmla="*/ 80638 h 212442"/>
                <a:gd name="connsiteX5" fmla="*/ 52525 w 557795"/>
                <a:gd name="connsiteY5" fmla="*/ 212442 h 212442"/>
                <a:gd name="connsiteX6" fmla="*/ 0 w 557795"/>
                <a:gd name="connsiteY6" fmla="*/ 159917 h 212442"/>
                <a:gd name="connsiteX0" fmla="*/ 0 w 557795"/>
                <a:gd name="connsiteY0" fmla="*/ 153872 h 206397"/>
                <a:gd name="connsiteX1" fmla="*/ 52525 w 557795"/>
                <a:gd name="connsiteY1" fmla="*/ 101347 h 206397"/>
                <a:gd name="connsiteX2" fmla="*/ 485638 w 557795"/>
                <a:gd name="connsiteY2" fmla="*/ 1334 h 206397"/>
                <a:gd name="connsiteX3" fmla="*/ 550745 w 557795"/>
                <a:gd name="connsiteY3" fmla="*/ 14202 h 206397"/>
                <a:gd name="connsiteX4" fmla="*/ 545804 w 557795"/>
                <a:gd name="connsiteY4" fmla="*/ 74593 h 206397"/>
                <a:gd name="connsiteX5" fmla="*/ 52525 w 557795"/>
                <a:gd name="connsiteY5" fmla="*/ 206397 h 206397"/>
                <a:gd name="connsiteX6" fmla="*/ 0 w 557795"/>
                <a:gd name="connsiteY6" fmla="*/ 153872 h 206397"/>
                <a:gd name="connsiteX0" fmla="*/ 0 w 557795"/>
                <a:gd name="connsiteY0" fmla="*/ 152145 h 204670"/>
                <a:gd name="connsiteX1" fmla="*/ 52525 w 557795"/>
                <a:gd name="connsiteY1" fmla="*/ 99620 h 204670"/>
                <a:gd name="connsiteX2" fmla="*/ 488872 w 557795"/>
                <a:gd name="connsiteY2" fmla="*/ 2773 h 204670"/>
                <a:gd name="connsiteX3" fmla="*/ 550745 w 557795"/>
                <a:gd name="connsiteY3" fmla="*/ 12475 h 204670"/>
                <a:gd name="connsiteX4" fmla="*/ 545804 w 557795"/>
                <a:gd name="connsiteY4" fmla="*/ 72866 h 204670"/>
                <a:gd name="connsiteX5" fmla="*/ 52525 w 557795"/>
                <a:gd name="connsiteY5" fmla="*/ 204670 h 204670"/>
                <a:gd name="connsiteX6" fmla="*/ 0 w 557795"/>
                <a:gd name="connsiteY6" fmla="*/ 152145 h 204670"/>
                <a:gd name="connsiteX0" fmla="*/ 0 w 557795"/>
                <a:gd name="connsiteY0" fmla="*/ 152145 h 204670"/>
                <a:gd name="connsiteX1" fmla="*/ 52525 w 557795"/>
                <a:gd name="connsiteY1" fmla="*/ 99620 h 204670"/>
                <a:gd name="connsiteX2" fmla="*/ 488872 w 557795"/>
                <a:gd name="connsiteY2" fmla="*/ 2773 h 204670"/>
                <a:gd name="connsiteX3" fmla="*/ 550745 w 557795"/>
                <a:gd name="connsiteY3" fmla="*/ 12475 h 204670"/>
                <a:gd name="connsiteX4" fmla="*/ 545804 w 557795"/>
                <a:gd name="connsiteY4" fmla="*/ 72866 h 204670"/>
                <a:gd name="connsiteX5" fmla="*/ 52525 w 557795"/>
                <a:gd name="connsiteY5" fmla="*/ 204670 h 204670"/>
                <a:gd name="connsiteX6" fmla="*/ 0 w 557795"/>
                <a:gd name="connsiteY6" fmla="*/ 152145 h 204670"/>
                <a:gd name="connsiteX0" fmla="*/ 0 w 557795"/>
                <a:gd name="connsiteY0" fmla="*/ 155939 h 208464"/>
                <a:gd name="connsiteX1" fmla="*/ 52525 w 557795"/>
                <a:gd name="connsiteY1" fmla="*/ 103414 h 208464"/>
                <a:gd name="connsiteX2" fmla="*/ 488872 w 557795"/>
                <a:gd name="connsiteY2" fmla="*/ 6567 h 208464"/>
                <a:gd name="connsiteX3" fmla="*/ 550745 w 557795"/>
                <a:gd name="connsiteY3" fmla="*/ 16269 h 208464"/>
                <a:gd name="connsiteX4" fmla="*/ 545804 w 557795"/>
                <a:gd name="connsiteY4" fmla="*/ 76660 h 208464"/>
                <a:gd name="connsiteX5" fmla="*/ 52525 w 557795"/>
                <a:gd name="connsiteY5" fmla="*/ 208464 h 208464"/>
                <a:gd name="connsiteX6" fmla="*/ 0 w 557795"/>
                <a:gd name="connsiteY6" fmla="*/ 155939 h 208464"/>
                <a:gd name="connsiteX0" fmla="*/ 0 w 557795"/>
                <a:gd name="connsiteY0" fmla="*/ 153349 h 205874"/>
                <a:gd name="connsiteX1" fmla="*/ 52525 w 557795"/>
                <a:gd name="connsiteY1" fmla="*/ 100824 h 205874"/>
                <a:gd name="connsiteX2" fmla="*/ 488872 w 557795"/>
                <a:gd name="connsiteY2" fmla="*/ 3977 h 205874"/>
                <a:gd name="connsiteX3" fmla="*/ 550745 w 557795"/>
                <a:gd name="connsiteY3" fmla="*/ 13679 h 205874"/>
                <a:gd name="connsiteX4" fmla="*/ 545804 w 557795"/>
                <a:gd name="connsiteY4" fmla="*/ 74070 h 205874"/>
                <a:gd name="connsiteX5" fmla="*/ 52525 w 557795"/>
                <a:gd name="connsiteY5" fmla="*/ 205874 h 205874"/>
                <a:gd name="connsiteX6" fmla="*/ 0 w 557795"/>
                <a:gd name="connsiteY6" fmla="*/ 153349 h 205874"/>
                <a:gd name="connsiteX0" fmla="*/ 0 w 557795"/>
                <a:gd name="connsiteY0" fmla="*/ 155276 h 207801"/>
                <a:gd name="connsiteX1" fmla="*/ 52525 w 557795"/>
                <a:gd name="connsiteY1" fmla="*/ 102751 h 207801"/>
                <a:gd name="connsiteX2" fmla="*/ 488872 w 557795"/>
                <a:gd name="connsiteY2" fmla="*/ 5904 h 207801"/>
                <a:gd name="connsiteX3" fmla="*/ 550745 w 557795"/>
                <a:gd name="connsiteY3" fmla="*/ 15606 h 207801"/>
                <a:gd name="connsiteX4" fmla="*/ 545804 w 557795"/>
                <a:gd name="connsiteY4" fmla="*/ 75997 h 207801"/>
                <a:gd name="connsiteX5" fmla="*/ 52525 w 557795"/>
                <a:gd name="connsiteY5" fmla="*/ 207801 h 207801"/>
                <a:gd name="connsiteX6" fmla="*/ 0 w 557795"/>
                <a:gd name="connsiteY6" fmla="*/ 155276 h 207801"/>
                <a:gd name="connsiteX0" fmla="*/ 0 w 557795"/>
                <a:gd name="connsiteY0" fmla="*/ 154783 h 207308"/>
                <a:gd name="connsiteX1" fmla="*/ 52525 w 557795"/>
                <a:gd name="connsiteY1" fmla="*/ 102258 h 207308"/>
                <a:gd name="connsiteX2" fmla="*/ 488872 w 557795"/>
                <a:gd name="connsiteY2" fmla="*/ 5411 h 207308"/>
                <a:gd name="connsiteX3" fmla="*/ 550745 w 557795"/>
                <a:gd name="connsiteY3" fmla="*/ 15113 h 207308"/>
                <a:gd name="connsiteX4" fmla="*/ 545804 w 557795"/>
                <a:gd name="connsiteY4" fmla="*/ 75504 h 207308"/>
                <a:gd name="connsiteX5" fmla="*/ 52525 w 557795"/>
                <a:gd name="connsiteY5" fmla="*/ 207308 h 207308"/>
                <a:gd name="connsiteX6" fmla="*/ 0 w 557795"/>
                <a:gd name="connsiteY6" fmla="*/ 154783 h 207308"/>
                <a:gd name="connsiteX0" fmla="*/ 0 w 559863"/>
                <a:gd name="connsiteY0" fmla="*/ 154783 h 207308"/>
                <a:gd name="connsiteX1" fmla="*/ 52525 w 559863"/>
                <a:gd name="connsiteY1" fmla="*/ 102258 h 207308"/>
                <a:gd name="connsiteX2" fmla="*/ 488872 w 559863"/>
                <a:gd name="connsiteY2" fmla="*/ 5411 h 207308"/>
                <a:gd name="connsiteX3" fmla="*/ 550745 w 559863"/>
                <a:gd name="connsiteY3" fmla="*/ 15113 h 207308"/>
                <a:gd name="connsiteX4" fmla="*/ 545804 w 559863"/>
                <a:gd name="connsiteY4" fmla="*/ 75504 h 207308"/>
                <a:gd name="connsiteX5" fmla="*/ 52525 w 559863"/>
                <a:gd name="connsiteY5" fmla="*/ 207308 h 207308"/>
                <a:gd name="connsiteX6" fmla="*/ 0 w 559863"/>
                <a:gd name="connsiteY6" fmla="*/ 154783 h 207308"/>
                <a:gd name="connsiteX0" fmla="*/ 0 w 560431"/>
                <a:gd name="connsiteY0" fmla="*/ 154783 h 207308"/>
                <a:gd name="connsiteX1" fmla="*/ 52525 w 560431"/>
                <a:gd name="connsiteY1" fmla="*/ 102258 h 207308"/>
                <a:gd name="connsiteX2" fmla="*/ 488872 w 560431"/>
                <a:gd name="connsiteY2" fmla="*/ 5411 h 207308"/>
                <a:gd name="connsiteX3" fmla="*/ 550745 w 560431"/>
                <a:gd name="connsiteY3" fmla="*/ 15113 h 207308"/>
                <a:gd name="connsiteX4" fmla="*/ 545804 w 560431"/>
                <a:gd name="connsiteY4" fmla="*/ 75504 h 207308"/>
                <a:gd name="connsiteX5" fmla="*/ 52525 w 560431"/>
                <a:gd name="connsiteY5" fmla="*/ 207308 h 207308"/>
                <a:gd name="connsiteX6" fmla="*/ 0 w 560431"/>
                <a:gd name="connsiteY6" fmla="*/ 154783 h 207308"/>
                <a:gd name="connsiteX0" fmla="*/ 0 w 560431"/>
                <a:gd name="connsiteY0" fmla="*/ 154783 h 207308"/>
                <a:gd name="connsiteX1" fmla="*/ 52525 w 560431"/>
                <a:gd name="connsiteY1" fmla="*/ 102258 h 207308"/>
                <a:gd name="connsiteX2" fmla="*/ 488872 w 560431"/>
                <a:gd name="connsiteY2" fmla="*/ 5411 h 207308"/>
                <a:gd name="connsiteX3" fmla="*/ 550745 w 560431"/>
                <a:gd name="connsiteY3" fmla="*/ 15113 h 207308"/>
                <a:gd name="connsiteX4" fmla="*/ 545804 w 560431"/>
                <a:gd name="connsiteY4" fmla="*/ 75504 h 207308"/>
                <a:gd name="connsiteX5" fmla="*/ 52525 w 560431"/>
                <a:gd name="connsiteY5" fmla="*/ 207308 h 207308"/>
                <a:gd name="connsiteX6" fmla="*/ 0 w 560431"/>
                <a:gd name="connsiteY6" fmla="*/ 154783 h 20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431" h="207308">
                  <a:moveTo>
                    <a:pt x="0" y="154783"/>
                  </a:moveTo>
                  <a:cubicBezTo>
                    <a:pt x="0" y="125774"/>
                    <a:pt x="23516" y="102258"/>
                    <a:pt x="52525" y="102258"/>
                  </a:cubicBezTo>
                  <a:cubicBezTo>
                    <a:pt x="214359" y="102258"/>
                    <a:pt x="380597" y="80825"/>
                    <a:pt x="488872" y="5411"/>
                  </a:cubicBezTo>
                  <a:cubicBezTo>
                    <a:pt x="513030" y="-2506"/>
                    <a:pt x="524462" y="-3623"/>
                    <a:pt x="550745" y="15113"/>
                  </a:cubicBezTo>
                  <a:cubicBezTo>
                    <a:pt x="560418" y="35770"/>
                    <a:pt x="568475" y="50096"/>
                    <a:pt x="545804" y="75504"/>
                  </a:cubicBezTo>
                  <a:cubicBezTo>
                    <a:pt x="416409" y="188020"/>
                    <a:pt x="257774" y="189873"/>
                    <a:pt x="52525" y="207308"/>
                  </a:cubicBezTo>
                  <a:cubicBezTo>
                    <a:pt x="30018" y="200994"/>
                    <a:pt x="0" y="183792"/>
                    <a:pt x="0" y="154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à coins arrondis 3"/>
            <p:cNvSpPr>
              <a:spLocks noChangeAspect="1"/>
            </p:cNvSpPr>
            <p:nvPr/>
          </p:nvSpPr>
          <p:spPr>
            <a:xfrm>
              <a:off x="7047656" y="2535364"/>
              <a:ext cx="401915" cy="134813"/>
            </a:xfrm>
            <a:custGeom>
              <a:avLst/>
              <a:gdLst>
                <a:gd name="connsiteX0" fmla="*/ 0 w 410368"/>
                <a:gd name="connsiteY0" fmla="*/ 52642 h 105284"/>
                <a:gd name="connsiteX1" fmla="*/ 52642 w 410368"/>
                <a:gd name="connsiteY1" fmla="*/ 0 h 105284"/>
                <a:gd name="connsiteX2" fmla="*/ 357726 w 410368"/>
                <a:gd name="connsiteY2" fmla="*/ 0 h 105284"/>
                <a:gd name="connsiteX3" fmla="*/ 410368 w 410368"/>
                <a:gd name="connsiteY3" fmla="*/ 52642 h 105284"/>
                <a:gd name="connsiteX4" fmla="*/ 410368 w 410368"/>
                <a:gd name="connsiteY4" fmla="*/ 52642 h 105284"/>
                <a:gd name="connsiteX5" fmla="*/ 357726 w 410368"/>
                <a:gd name="connsiteY5" fmla="*/ 105284 h 105284"/>
                <a:gd name="connsiteX6" fmla="*/ 52642 w 410368"/>
                <a:gd name="connsiteY6" fmla="*/ 105284 h 105284"/>
                <a:gd name="connsiteX7" fmla="*/ 0 w 410368"/>
                <a:gd name="connsiteY7" fmla="*/ 52642 h 105284"/>
                <a:gd name="connsiteX0" fmla="*/ 0 w 410368"/>
                <a:gd name="connsiteY0" fmla="*/ 83598 h 136240"/>
                <a:gd name="connsiteX1" fmla="*/ 52642 w 410368"/>
                <a:gd name="connsiteY1" fmla="*/ 30956 h 136240"/>
                <a:gd name="connsiteX2" fmla="*/ 348201 w 410368"/>
                <a:gd name="connsiteY2" fmla="*/ 0 h 136240"/>
                <a:gd name="connsiteX3" fmla="*/ 410368 w 410368"/>
                <a:gd name="connsiteY3" fmla="*/ 83598 h 136240"/>
                <a:gd name="connsiteX4" fmla="*/ 410368 w 410368"/>
                <a:gd name="connsiteY4" fmla="*/ 83598 h 136240"/>
                <a:gd name="connsiteX5" fmla="*/ 357726 w 410368"/>
                <a:gd name="connsiteY5" fmla="*/ 136240 h 136240"/>
                <a:gd name="connsiteX6" fmla="*/ 52642 w 410368"/>
                <a:gd name="connsiteY6" fmla="*/ 136240 h 136240"/>
                <a:gd name="connsiteX7" fmla="*/ 0 w 410368"/>
                <a:gd name="connsiteY7" fmla="*/ 83598 h 136240"/>
                <a:gd name="connsiteX0" fmla="*/ 0 w 410368"/>
                <a:gd name="connsiteY0" fmla="*/ 83598 h 136240"/>
                <a:gd name="connsiteX1" fmla="*/ 52642 w 410368"/>
                <a:gd name="connsiteY1" fmla="*/ 30956 h 136240"/>
                <a:gd name="connsiteX2" fmla="*/ 348201 w 410368"/>
                <a:gd name="connsiteY2" fmla="*/ 0 h 136240"/>
                <a:gd name="connsiteX3" fmla="*/ 410368 w 410368"/>
                <a:gd name="connsiteY3" fmla="*/ 83598 h 136240"/>
                <a:gd name="connsiteX4" fmla="*/ 410368 w 410368"/>
                <a:gd name="connsiteY4" fmla="*/ 83598 h 136240"/>
                <a:gd name="connsiteX5" fmla="*/ 357726 w 410368"/>
                <a:gd name="connsiteY5" fmla="*/ 136240 h 136240"/>
                <a:gd name="connsiteX6" fmla="*/ 52642 w 410368"/>
                <a:gd name="connsiteY6" fmla="*/ 136240 h 136240"/>
                <a:gd name="connsiteX7" fmla="*/ 0 w 410368"/>
                <a:gd name="connsiteY7" fmla="*/ 83598 h 136240"/>
                <a:gd name="connsiteX0" fmla="*/ 0 w 538955"/>
                <a:gd name="connsiteY0" fmla="*/ 83598 h 136240"/>
                <a:gd name="connsiteX1" fmla="*/ 52642 w 538955"/>
                <a:gd name="connsiteY1" fmla="*/ 30956 h 136240"/>
                <a:gd name="connsiteX2" fmla="*/ 348201 w 538955"/>
                <a:gd name="connsiteY2" fmla="*/ 0 h 136240"/>
                <a:gd name="connsiteX3" fmla="*/ 410368 w 538955"/>
                <a:gd name="connsiteY3" fmla="*/ 83598 h 136240"/>
                <a:gd name="connsiteX4" fmla="*/ 538955 w 538955"/>
                <a:gd name="connsiteY4" fmla="*/ 78836 h 136240"/>
                <a:gd name="connsiteX5" fmla="*/ 357726 w 538955"/>
                <a:gd name="connsiteY5" fmla="*/ 136240 h 136240"/>
                <a:gd name="connsiteX6" fmla="*/ 52642 w 538955"/>
                <a:gd name="connsiteY6" fmla="*/ 136240 h 136240"/>
                <a:gd name="connsiteX7" fmla="*/ 0 w 538955"/>
                <a:gd name="connsiteY7" fmla="*/ 83598 h 136240"/>
                <a:gd name="connsiteX0" fmla="*/ 0 w 538955"/>
                <a:gd name="connsiteY0" fmla="*/ 83598 h 136240"/>
                <a:gd name="connsiteX1" fmla="*/ 52642 w 538955"/>
                <a:gd name="connsiteY1" fmla="*/ 30956 h 136240"/>
                <a:gd name="connsiteX2" fmla="*/ 348201 w 538955"/>
                <a:gd name="connsiteY2" fmla="*/ 0 h 136240"/>
                <a:gd name="connsiteX3" fmla="*/ 403225 w 538955"/>
                <a:gd name="connsiteY3" fmla="*/ 35973 h 136240"/>
                <a:gd name="connsiteX4" fmla="*/ 538955 w 538955"/>
                <a:gd name="connsiteY4" fmla="*/ 78836 h 136240"/>
                <a:gd name="connsiteX5" fmla="*/ 357726 w 538955"/>
                <a:gd name="connsiteY5" fmla="*/ 136240 h 136240"/>
                <a:gd name="connsiteX6" fmla="*/ 52642 w 538955"/>
                <a:gd name="connsiteY6" fmla="*/ 136240 h 136240"/>
                <a:gd name="connsiteX7" fmla="*/ 0 w 538955"/>
                <a:gd name="connsiteY7" fmla="*/ 83598 h 136240"/>
                <a:gd name="connsiteX0" fmla="*/ 0 w 403225"/>
                <a:gd name="connsiteY0" fmla="*/ 83598 h 136240"/>
                <a:gd name="connsiteX1" fmla="*/ 52642 w 403225"/>
                <a:gd name="connsiteY1" fmla="*/ 30956 h 136240"/>
                <a:gd name="connsiteX2" fmla="*/ 348201 w 403225"/>
                <a:gd name="connsiteY2" fmla="*/ 0 h 136240"/>
                <a:gd name="connsiteX3" fmla="*/ 403225 w 403225"/>
                <a:gd name="connsiteY3" fmla="*/ 35973 h 136240"/>
                <a:gd name="connsiteX4" fmla="*/ 357726 w 403225"/>
                <a:gd name="connsiteY4" fmla="*/ 136240 h 136240"/>
                <a:gd name="connsiteX5" fmla="*/ 52642 w 403225"/>
                <a:gd name="connsiteY5" fmla="*/ 136240 h 136240"/>
                <a:gd name="connsiteX6" fmla="*/ 0 w 403225"/>
                <a:gd name="connsiteY6" fmla="*/ 83598 h 136240"/>
                <a:gd name="connsiteX0" fmla="*/ 0 w 403225"/>
                <a:gd name="connsiteY0" fmla="*/ 83598 h 136240"/>
                <a:gd name="connsiteX1" fmla="*/ 52642 w 403225"/>
                <a:gd name="connsiteY1" fmla="*/ 30956 h 136240"/>
                <a:gd name="connsiteX2" fmla="*/ 348201 w 403225"/>
                <a:gd name="connsiteY2" fmla="*/ 0 h 136240"/>
                <a:gd name="connsiteX3" fmla="*/ 403225 w 403225"/>
                <a:gd name="connsiteY3" fmla="*/ 35973 h 136240"/>
                <a:gd name="connsiteX4" fmla="*/ 388682 w 403225"/>
                <a:gd name="connsiteY4" fmla="*/ 95758 h 136240"/>
                <a:gd name="connsiteX5" fmla="*/ 52642 w 403225"/>
                <a:gd name="connsiteY5" fmla="*/ 136240 h 136240"/>
                <a:gd name="connsiteX6" fmla="*/ 0 w 403225"/>
                <a:gd name="connsiteY6" fmla="*/ 83598 h 136240"/>
                <a:gd name="connsiteX0" fmla="*/ 0 w 403225"/>
                <a:gd name="connsiteY0" fmla="*/ 83598 h 136240"/>
                <a:gd name="connsiteX1" fmla="*/ 52642 w 403225"/>
                <a:gd name="connsiteY1" fmla="*/ 30956 h 136240"/>
                <a:gd name="connsiteX2" fmla="*/ 348201 w 403225"/>
                <a:gd name="connsiteY2" fmla="*/ 0 h 136240"/>
                <a:gd name="connsiteX3" fmla="*/ 403225 w 403225"/>
                <a:gd name="connsiteY3" fmla="*/ 35973 h 136240"/>
                <a:gd name="connsiteX4" fmla="*/ 388682 w 403225"/>
                <a:gd name="connsiteY4" fmla="*/ 95758 h 136240"/>
                <a:gd name="connsiteX5" fmla="*/ 52642 w 403225"/>
                <a:gd name="connsiteY5" fmla="*/ 136240 h 136240"/>
                <a:gd name="connsiteX6" fmla="*/ 0 w 403225"/>
                <a:gd name="connsiteY6" fmla="*/ 83598 h 136240"/>
                <a:gd name="connsiteX0" fmla="*/ 0 w 404954"/>
                <a:gd name="connsiteY0" fmla="*/ 83598 h 136240"/>
                <a:gd name="connsiteX1" fmla="*/ 52642 w 404954"/>
                <a:gd name="connsiteY1" fmla="*/ 30956 h 136240"/>
                <a:gd name="connsiteX2" fmla="*/ 348201 w 404954"/>
                <a:gd name="connsiteY2" fmla="*/ 0 h 136240"/>
                <a:gd name="connsiteX3" fmla="*/ 403225 w 404954"/>
                <a:gd name="connsiteY3" fmla="*/ 35973 h 136240"/>
                <a:gd name="connsiteX4" fmla="*/ 388682 w 404954"/>
                <a:gd name="connsiteY4" fmla="*/ 95758 h 136240"/>
                <a:gd name="connsiteX5" fmla="*/ 52642 w 404954"/>
                <a:gd name="connsiteY5" fmla="*/ 136240 h 136240"/>
                <a:gd name="connsiteX6" fmla="*/ 0 w 404954"/>
                <a:gd name="connsiteY6" fmla="*/ 83598 h 136240"/>
                <a:gd name="connsiteX0" fmla="*/ 0 w 411491"/>
                <a:gd name="connsiteY0" fmla="*/ 83598 h 136240"/>
                <a:gd name="connsiteX1" fmla="*/ 52642 w 411491"/>
                <a:gd name="connsiteY1" fmla="*/ 30956 h 136240"/>
                <a:gd name="connsiteX2" fmla="*/ 348201 w 411491"/>
                <a:gd name="connsiteY2" fmla="*/ 0 h 136240"/>
                <a:gd name="connsiteX3" fmla="*/ 403225 w 411491"/>
                <a:gd name="connsiteY3" fmla="*/ 35973 h 136240"/>
                <a:gd name="connsiteX4" fmla="*/ 388682 w 411491"/>
                <a:gd name="connsiteY4" fmla="*/ 95758 h 136240"/>
                <a:gd name="connsiteX5" fmla="*/ 52642 w 411491"/>
                <a:gd name="connsiteY5" fmla="*/ 136240 h 136240"/>
                <a:gd name="connsiteX6" fmla="*/ 0 w 411491"/>
                <a:gd name="connsiteY6" fmla="*/ 83598 h 136240"/>
                <a:gd name="connsiteX0" fmla="*/ 0 w 411491"/>
                <a:gd name="connsiteY0" fmla="*/ 83598 h 136240"/>
                <a:gd name="connsiteX1" fmla="*/ 52642 w 411491"/>
                <a:gd name="connsiteY1" fmla="*/ 30956 h 136240"/>
                <a:gd name="connsiteX2" fmla="*/ 348201 w 411491"/>
                <a:gd name="connsiteY2" fmla="*/ 0 h 136240"/>
                <a:gd name="connsiteX3" fmla="*/ 403225 w 411491"/>
                <a:gd name="connsiteY3" fmla="*/ 35973 h 136240"/>
                <a:gd name="connsiteX4" fmla="*/ 388682 w 411491"/>
                <a:gd name="connsiteY4" fmla="*/ 95758 h 136240"/>
                <a:gd name="connsiteX5" fmla="*/ 52642 w 411491"/>
                <a:gd name="connsiteY5" fmla="*/ 136240 h 136240"/>
                <a:gd name="connsiteX6" fmla="*/ 0 w 411491"/>
                <a:gd name="connsiteY6" fmla="*/ 83598 h 136240"/>
                <a:gd name="connsiteX0" fmla="*/ 0 w 413410"/>
                <a:gd name="connsiteY0" fmla="*/ 83598 h 136240"/>
                <a:gd name="connsiteX1" fmla="*/ 52642 w 413410"/>
                <a:gd name="connsiteY1" fmla="*/ 30956 h 136240"/>
                <a:gd name="connsiteX2" fmla="*/ 348201 w 413410"/>
                <a:gd name="connsiteY2" fmla="*/ 0 h 136240"/>
                <a:gd name="connsiteX3" fmla="*/ 406197 w 413410"/>
                <a:gd name="connsiteY3" fmla="*/ 35973 h 136240"/>
                <a:gd name="connsiteX4" fmla="*/ 388682 w 413410"/>
                <a:gd name="connsiteY4" fmla="*/ 95758 h 136240"/>
                <a:gd name="connsiteX5" fmla="*/ 52642 w 413410"/>
                <a:gd name="connsiteY5" fmla="*/ 136240 h 136240"/>
                <a:gd name="connsiteX6" fmla="*/ 0 w 413410"/>
                <a:gd name="connsiteY6" fmla="*/ 83598 h 136240"/>
                <a:gd name="connsiteX0" fmla="*/ 0 w 413410"/>
                <a:gd name="connsiteY0" fmla="*/ 83598 h 136240"/>
                <a:gd name="connsiteX1" fmla="*/ 52642 w 413410"/>
                <a:gd name="connsiteY1" fmla="*/ 30956 h 136240"/>
                <a:gd name="connsiteX2" fmla="*/ 348201 w 413410"/>
                <a:gd name="connsiteY2" fmla="*/ 0 h 136240"/>
                <a:gd name="connsiteX3" fmla="*/ 406197 w 413410"/>
                <a:gd name="connsiteY3" fmla="*/ 35973 h 136240"/>
                <a:gd name="connsiteX4" fmla="*/ 388682 w 413410"/>
                <a:gd name="connsiteY4" fmla="*/ 95758 h 136240"/>
                <a:gd name="connsiteX5" fmla="*/ 52642 w 413410"/>
                <a:gd name="connsiteY5" fmla="*/ 136240 h 136240"/>
                <a:gd name="connsiteX6" fmla="*/ 0 w 413410"/>
                <a:gd name="connsiteY6" fmla="*/ 83598 h 136240"/>
                <a:gd name="connsiteX0" fmla="*/ 0 w 425879"/>
                <a:gd name="connsiteY0" fmla="*/ 83598 h 136240"/>
                <a:gd name="connsiteX1" fmla="*/ 52642 w 425879"/>
                <a:gd name="connsiteY1" fmla="*/ 30956 h 136240"/>
                <a:gd name="connsiteX2" fmla="*/ 348201 w 425879"/>
                <a:gd name="connsiteY2" fmla="*/ 0 h 136240"/>
                <a:gd name="connsiteX3" fmla="*/ 406197 w 425879"/>
                <a:gd name="connsiteY3" fmla="*/ 35973 h 136240"/>
                <a:gd name="connsiteX4" fmla="*/ 388682 w 425879"/>
                <a:gd name="connsiteY4" fmla="*/ 95758 h 136240"/>
                <a:gd name="connsiteX5" fmla="*/ 52642 w 425879"/>
                <a:gd name="connsiteY5" fmla="*/ 136240 h 136240"/>
                <a:gd name="connsiteX6" fmla="*/ 0 w 425879"/>
                <a:gd name="connsiteY6" fmla="*/ 83598 h 136240"/>
                <a:gd name="connsiteX0" fmla="*/ 0 w 409551"/>
                <a:gd name="connsiteY0" fmla="*/ 83598 h 136240"/>
                <a:gd name="connsiteX1" fmla="*/ 52642 w 409551"/>
                <a:gd name="connsiteY1" fmla="*/ 30956 h 136240"/>
                <a:gd name="connsiteX2" fmla="*/ 348201 w 409551"/>
                <a:gd name="connsiteY2" fmla="*/ 0 h 136240"/>
                <a:gd name="connsiteX3" fmla="*/ 406197 w 409551"/>
                <a:gd name="connsiteY3" fmla="*/ 35973 h 136240"/>
                <a:gd name="connsiteX4" fmla="*/ 388682 w 409551"/>
                <a:gd name="connsiteY4" fmla="*/ 95758 h 136240"/>
                <a:gd name="connsiteX5" fmla="*/ 52642 w 409551"/>
                <a:gd name="connsiteY5" fmla="*/ 136240 h 136240"/>
                <a:gd name="connsiteX6" fmla="*/ 0 w 409551"/>
                <a:gd name="connsiteY6" fmla="*/ 83598 h 136240"/>
                <a:gd name="connsiteX0" fmla="*/ 0 w 408576"/>
                <a:gd name="connsiteY0" fmla="*/ 83598 h 136240"/>
                <a:gd name="connsiteX1" fmla="*/ 52642 w 408576"/>
                <a:gd name="connsiteY1" fmla="*/ 30956 h 136240"/>
                <a:gd name="connsiteX2" fmla="*/ 348201 w 408576"/>
                <a:gd name="connsiteY2" fmla="*/ 0 h 136240"/>
                <a:gd name="connsiteX3" fmla="*/ 406197 w 408576"/>
                <a:gd name="connsiteY3" fmla="*/ 35973 h 136240"/>
                <a:gd name="connsiteX4" fmla="*/ 388682 w 408576"/>
                <a:gd name="connsiteY4" fmla="*/ 95758 h 136240"/>
                <a:gd name="connsiteX5" fmla="*/ 52642 w 408576"/>
                <a:gd name="connsiteY5" fmla="*/ 136240 h 136240"/>
                <a:gd name="connsiteX6" fmla="*/ 0 w 408576"/>
                <a:gd name="connsiteY6" fmla="*/ 83598 h 136240"/>
                <a:gd name="connsiteX0" fmla="*/ 0 w 408576"/>
                <a:gd name="connsiteY0" fmla="*/ 83598 h 136240"/>
                <a:gd name="connsiteX1" fmla="*/ 52642 w 408576"/>
                <a:gd name="connsiteY1" fmla="*/ 30956 h 136240"/>
                <a:gd name="connsiteX2" fmla="*/ 348201 w 408576"/>
                <a:gd name="connsiteY2" fmla="*/ 0 h 136240"/>
                <a:gd name="connsiteX3" fmla="*/ 406197 w 408576"/>
                <a:gd name="connsiteY3" fmla="*/ 35973 h 136240"/>
                <a:gd name="connsiteX4" fmla="*/ 388682 w 408576"/>
                <a:gd name="connsiteY4" fmla="*/ 95758 h 136240"/>
                <a:gd name="connsiteX5" fmla="*/ 52642 w 408576"/>
                <a:gd name="connsiteY5" fmla="*/ 136240 h 136240"/>
                <a:gd name="connsiteX6" fmla="*/ 0 w 408576"/>
                <a:gd name="connsiteY6" fmla="*/ 83598 h 136240"/>
                <a:gd name="connsiteX0" fmla="*/ 0 w 408576"/>
                <a:gd name="connsiteY0" fmla="*/ 84535 h 137177"/>
                <a:gd name="connsiteX1" fmla="*/ 52642 w 408576"/>
                <a:gd name="connsiteY1" fmla="*/ 31893 h 137177"/>
                <a:gd name="connsiteX2" fmla="*/ 348201 w 408576"/>
                <a:gd name="connsiteY2" fmla="*/ 937 h 137177"/>
                <a:gd name="connsiteX3" fmla="*/ 406197 w 408576"/>
                <a:gd name="connsiteY3" fmla="*/ 36910 h 137177"/>
                <a:gd name="connsiteX4" fmla="*/ 388682 w 408576"/>
                <a:gd name="connsiteY4" fmla="*/ 96695 h 137177"/>
                <a:gd name="connsiteX5" fmla="*/ 52642 w 408576"/>
                <a:gd name="connsiteY5" fmla="*/ 137177 h 137177"/>
                <a:gd name="connsiteX6" fmla="*/ 0 w 408576"/>
                <a:gd name="connsiteY6" fmla="*/ 84535 h 137177"/>
                <a:gd name="connsiteX0" fmla="*/ 0 w 408576"/>
                <a:gd name="connsiteY0" fmla="*/ 84535 h 137177"/>
                <a:gd name="connsiteX1" fmla="*/ 52642 w 408576"/>
                <a:gd name="connsiteY1" fmla="*/ 31893 h 137177"/>
                <a:gd name="connsiteX2" fmla="*/ 348201 w 408576"/>
                <a:gd name="connsiteY2" fmla="*/ 937 h 137177"/>
                <a:gd name="connsiteX3" fmla="*/ 406197 w 408576"/>
                <a:gd name="connsiteY3" fmla="*/ 36910 h 137177"/>
                <a:gd name="connsiteX4" fmla="*/ 388682 w 408576"/>
                <a:gd name="connsiteY4" fmla="*/ 96695 h 137177"/>
                <a:gd name="connsiteX5" fmla="*/ 52642 w 408576"/>
                <a:gd name="connsiteY5" fmla="*/ 137177 h 137177"/>
                <a:gd name="connsiteX6" fmla="*/ 0 w 408576"/>
                <a:gd name="connsiteY6" fmla="*/ 84535 h 137177"/>
                <a:gd name="connsiteX0" fmla="*/ 0 w 410016"/>
                <a:gd name="connsiteY0" fmla="*/ 84535 h 137177"/>
                <a:gd name="connsiteX1" fmla="*/ 52642 w 410016"/>
                <a:gd name="connsiteY1" fmla="*/ 31893 h 137177"/>
                <a:gd name="connsiteX2" fmla="*/ 348201 w 410016"/>
                <a:gd name="connsiteY2" fmla="*/ 937 h 137177"/>
                <a:gd name="connsiteX3" fmla="*/ 406197 w 410016"/>
                <a:gd name="connsiteY3" fmla="*/ 36910 h 137177"/>
                <a:gd name="connsiteX4" fmla="*/ 388682 w 410016"/>
                <a:gd name="connsiteY4" fmla="*/ 96695 h 137177"/>
                <a:gd name="connsiteX5" fmla="*/ 52642 w 410016"/>
                <a:gd name="connsiteY5" fmla="*/ 137177 h 137177"/>
                <a:gd name="connsiteX6" fmla="*/ 0 w 410016"/>
                <a:gd name="connsiteY6" fmla="*/ 84535 h 137177"/>
                <a:gd name="connsiteX0" fmla="*/ 0 w 410621"/>
                <a:gd name="connsiteY0" fmla="*/ 84562 h 137204"/>
                <a:gd name="connsiteX1" fmla="*/ 52642 w 410621"/>
                <a:gd name="connsiteY1" fmla="*/ 31920 h 137204"/>
                <a:gd name="connsiteX2" fmla="*/ 348201 w 410621"/>
                <a:gd name="connsiteY2" fmla="*/ 964 h 137204"/>
                <a:gd name="connsiteX3" fmla="*/ 407188 w 410621"/>
                <a:gd name="connsiteY3" fmla="*/ 36442 h 137204"/>
                <a:gd name="connsiteX4" fmla="*/ 388682 w 410621"/>
                <a:gd name="connsiteY4" fmla="*/ 96722 h 137204"/>
                <a:gd name="connsiteX5" fmla="*/ 52642 w 410621"/>
                <a:gd name="connsiteY5" fmla="*/ 137204 h 137204"/>
                <a:gd name="connsiteX6" fmla="*/ 0 w 410621"/>
                <a:gd name="connsiteY6" fmla="*/ 84562 h 137204"/>
                <a:gd name="connsiteX0" fmla="*/ 0 w 411468"/>
                <a:gd name="connsiteY0" fmla="*/ 84562 h 137204"/>
                <a:gd name="connsiteX1" fmla="*/ 52642 w 411468"/>
                <a:gd name="connsiteY1" fmla="*/ 31920 h 137204"/>
                <a:gd name="connsiteX2" fmla="*/ 348201 w 411468"/>
                <a:gd name="connsiteY2" fmla="*/ 964 h 137204"/>
                <a:gd name="connsiteX3" fmla="*/ 407188 w 411468"/>
                <a:gd name="connsiteY3" fmla="*/ 36442 h 137204"/>
                <a:gd name="connsiteX4" fmla="*/ 388682 w 411468"/>
                <a:gd name="connsiteY4" fmla="*/ 96722 h 137204"/>
                <a:gd name="connsiteX5" fmla="*/ 52642 w 411468"/>
                <a:gd name="connsiteY5" fmla="*/ 137204 h 137204"/>
                <a:gd name="connsiteX6" fmla="*/ 0 w 411468"/>
                <a:gd name="connsiteY6" fmla="*/ 84562 h 137204"/>
                <a:gd name="connsiteX0" fmla="*/ 0 w 411468"/>
                <a:gd name="connsiteY0" fmla="*/ 84937 h 137579"/>
                <a:gd name="connsiteX1" fmla="*/ 52642 w 411468"/>
                <a:gd name="connsiteY1" fmla="*/ 32295 h 137579"/>
                <a:gd name="connsiteX2" fmla="*/ 348201 w 411468"/>
                <a:gd name="connsiteY2" fmla="*/ 1339 h 137579"/>
                <a:gd name="connsiteX3" fmla="*/ 407188 w 411468"/>
                <a:gd name="connsiteY3" fmla="*/ 36817 h 137579"/>
                <a:gd name="connsiteX4" fmla="*/ 388682 w 411468"/>
                <a:gd name="connsiteY4" fmla="*/ 97097 h 137579"/>
                <a:gd name="connsiteX5" fmla="*/ 52642 w 411468"/>
                <a:gd name="connsiteY5" fmla="*/ 137579 h 137579"/>
                <a:gd name="connsiteX6" fmla="*/ 0 w 411468"/>
                <a:gd name="connsiteY6" fmla="*/ 84937 h 137579"/>
                <a:gd name="connsiteX0" fmla="*/ 0 w 411468"/>
                <a:gd name="connsiteY0" fmla="*/ 84937 h 137579"/>
                <a:gd name="connsiteX1" fmla="*/ 52642 w 411468"/>
                <a:gd name="connsiteY1" fmla="*/ 32295 h 137579"/>
                <a:gd name="connsiteX2" fmla="*/ 348201 w 411468"/>
                <a:gd name="connsiteY2" fmla="*/ 1339 h 137579"/>
                <a:gd name="connsiteX3" fmla="*/ 407188 w 411468"/>
                <a:gd name="connsiteY3" fmla="*/ 36817 h 137579"/>
                <a:gd name="connsiteX4" fmla="*/ 388682 w 411468"/>
                <a:gd name="connsiteY4" fmla="*/ 97097 h 137579"/>
                <a:gd name="connsiteX5" fmla="*/ 52642 w 411468"/>
                <a:gd name="connsiteY5" fmla="*/ 137579 h 137579"/>
                <a:gd name="connsiteX6" fmla="*/ 0 w 411468"/>
                <a:gd name="connsiteY6" fmla="*/ 84937 h 137579"/>
                <a:gd name="connsiteX0" fmla="*/ 0 w 410775"/>
                <a:gd name="connsiteY0" fmla="*/ 84937 h 137579"/>
                <a:gd name="connsiteX1" fmla="*/ 52642 w 410775"/>
                <a:gd name="connsiteY1" fmla="*/ 32295 h 137579"/>
                <a:gd name="connsiteX2" fmla="*/ 348201 w 410775"/>
                <a:gd name="connsiteY2" fmla="*/ 1339 h 137579"/>
                <a:gd name="connsiteX3" fmla="*/ 407188 w 410775"/>
                <a:gd name="connsiteY3" fmla="*/ 36817 h 137579"/>
                <a:gd name="connsiteX4" fmla="*/ 388682 w 410775"/>
                <a:gd name="connsiteY4" fmla="*/ 97097 h 137579"/>
                <a:gd name="connsiteX5" fmla="*/ 52642 w 410775"/>
                <a:gd name="connsiteY5" fmla="*/ 137579 h 137579"/>
                <a:gd name="connsiteX6" fmla="*/ 0 w 410775"/>
                <a:gd name="connsiteY6" fmla="*/ 84937 h 137579"/>
                <a:gd name="connsiteX0" fmla="*/ 0 w 410161"/>
                <a:gd name="connsiteY0" fmla="*/ 84937 h 137579"/>
                <a:gd name="connsiteX1" fmla="*/ 52642 w 410161"/>
                <a:gd name="connsiteY1" fmla="*/ 32295 h 137579"/>
                <a:gd name="connsiteX2" fmla="*/ 348201 w 410161"/>
                <a:gd name="connsiteY2" fmla="*/ 1339 h 137579"/>
                <a:gd name="connsiteX3" fmla="*/ 407188 w 410161"/>
                <a:gd name="connsiteY3" fmla="*/ 36817 h 137579"/>
                <a:gd name="connsiteX4" fmla="*/ 388682 w 410161"/>
                <a:gd name="connsiteY4" fmla="*/ 97097 h 137579"/>
                <a:gd name="connsiteX5" fmla="*/ 52642 w 410161"/>
                <a:gd name="connsiteY5" fmla="*/ 137579 h 137579"/>
                <a:gd name="connsiteX6" fmla="*/ 0 w 410161"/>
                <a:gd name="connsiteY6" fmla="*/ 84937 h 13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61" h="137579">
                  <a:moveTo>
                    <a:pt x="0" y="84937"/>
                  </a:moveTo>
                  <a:cubicBezTo>
                    <a:pt x="0" y="55864"/>
                    <a:pt x="23569" y="32295"/>
                    <a:pt x="52642" y="32295"/>
                  </a:cubicBezTo>
                  <a:cubicBezTo>
                    <a:pt x="154337" y="32295"/>
                    <a:pt x="245916" y="32295"/>
                    <a:pt x="348201" y="1339"/>
                  </a:cubicBezTo>
                  <a:cubicBezTo>
                    <a:pt x="367863" y="-3119"/>
                    <a:pt x="397281" y="2295"/>
                    <a:pt x="407188" y="36817"/>
                  </a:cubicBezTo>
                  <a:cubicBezTo>
                    <a:pt x="412073" y="55659"/>
                    <a:pt x="413876" y="82218"/>
                    <a:pt x="388682" y="97097"/>
                  </a:cubicBezTo>
                  <a:cubicBezTo>
                    <a:pt x="274192" y="133604"/>
                    <a:pt x="178525" y="131515"/>
                    <a:pt x="52642" y="137579"/>
                  </a:cubicBezTo>
                  <a:cubicBezTo>
                    <a:pt x="23569" y="137579"/>
                    <a:pt x="0" y="114010"/>
                    <a:pt x="0" y="84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4" name="Groupe 83"/>
          <p:cNvGrpSpPr>
            <a:grpSpLocks noChangeAspect="1"/>
          </p:cNvGrpSpPr>
          <p:nvPr/>
        </p:nvGrpSpPr>
        <p:grpSpPr>
          <a:xfrm flipH="1">
            <a:off x="2982666" y="4778766"/>
            <a:ext cx="579065" cy="946935"/>
            <a:chOff x="4903880" y="1812810"/>
            <a:chExt cx="2064939" cy="3376765"/>
          </a:xfrm>
        </p:grpSpPr>
        <p:grpSp>
          <p:nvGrpSpPr>
            <p:cNvPr id="85" name="Groupe 84"/>
            <p:cNvGrpSpPr/>
            <p:nvPr/>
          </p:nvGrpSpPr>
          <p:grpSpPr>
            <a:xfrm>
              <a:off x="4903880" y="1812810"/>
              <a:ext cx="2064939" cy="3376765"/>
              <a:chOff x="4903880" y="1812810"/>
              <a:chExt cx="2064939" cy="3376765"/>
            </a:xfrm>
            <a:solidFill>
              <a:schemeClr val="bg2"/>
            </a:solidFill>
          </p:grpSpPr>
          <p:sp>
            <p:nvSpPr>
              <p:cNvPr id="91" name="Arc plein 90"/>
              <p:cNvSpPr/>
              <p:nvPr/>
            </p:nvSpPr>
            <p:spPr>
              <a:xfrm>
                <a:off x="4903880" y="1812810"/>
                <a:ext cx="2064939" cy="2023899"/>
              </a:xfrm>
              <a:prstGeom prst="blockArc">
                <a:avLst>
                  <a:gd name="adj1" fmla="val 8545117"/>
                  <a:gd name="adj2" fmla="val 2385388"/>
                  <a:gd name="adj3" fmla="val 88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2" name="Rectangle à coins arrondis 3"/>
              <p:cNvSpPr/>
              <p:nvPr/>
            </p:nvSpPr>
            <p:spPr>
              <a:xfrm rot="3558032">
                <a:off x="4799575" y="3691564"/>
                <a:ext cx="1177296" cy="368158"/>
              </a:xfrm>
              <a:custGeom>
                <a:avLst/>
                <a:gdLst>
                  <a:gd name="connsiteX0" fmla="*/ 0 w 795338"/>
                  <a:gd name="connsiteY0" fmla="*/ 91427 h 182853"/>
                  <a:gd name="connsiteX1" fmla="*/ 91427 w 795338"/>
                  <a:gd name="connsiteY1" fmla="*/ 0 h 182853"/>
                  <a:gd name="connsiteX2" fmla="*/ 703912 w 795338"/>
                  <a:gd name="connsiteY2" fmla="*/ 0 h 182853"/>
                  <a:gd name="connsiteX3" fmla="*/ 795339 w 795338"/>
                  <a:gd name="connsiteY3" fmla="*/ 91427 h 182853"/>
                  <a:gd name="connsiteX4" fmla="*/ 795338 w 795338"/>
                  <a:gd name="connsiteY4" fmla="*/ 91427 h 182853"/>
                  <a:gd name="connsiteX5" fmla="*/ 703911 w 795338"/>
                  <a:gd name="connsiteY5" fmla="*/ 182854 h 182853"/>
                  <a:gd name="connsiteX6" fmla="*/ 91427 w 795338"/>
                  <a:gd name="connsiteY6" fmla="*/ 182853 h 182853"/>
                  <a:gd name="connsiteX7" fmla="*/ 0 w 795338"/>
                  <a:gd name="connsiteY7" fmla="*/ 91426 h 182853"/>
                  <a:gd name="connsiteX8" fmla="*/ 0 w 795338"/>
                  <a:gd name="connsiteY8" fmla="*/ 91427 h 182853"/>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1060620"/>
                  <a:gd name="connsiteY0" fmla="*/ 99332 h 354945"/>
                  <a:gd name="connsiteX1" fmla="*/ 91427 w 1060620"/>
                  <a:gd name="connsiteY1" fmla="*/ 7905 h 354945"/>
                  <a:gd name="connsiteX2" fmla="*/ 703912 w 1060620"/>
                  <a:gd name="connsiteY2" fmla="*/ 7905 h 354945"/>
                  <a:gd name="connsiteX3" fmla="*/ 795339 w 1060620"/>
                  <a:gd name="connsiteY3" fmla="*/ 99332 h 354945"/>
                  <a:gd name="connsiteX4" fmla="*/ 795338 w 1060620"/>
                  <a:gd name="connsiteY4" fmla="*/ 99332 h 354945"/>
                  <a:gd name="connsiteX5" fmla="*/ 1055063 w 1060620"/>
                  <a:gd name="connsiteY5" fmla="*/ 354945 h 354945"/>
                  <a:gd name="connsiteX6" fmla="*/ 91427 w 1060620"/>
                  <a:gd name="connsiteY6" fmla="*/ 190758 h 354945"/>
                  <a:gd name="connsiteX7" fmla="*/ 0 w 1060620"/>
                  <a:gd name="connsiteY7" fmla="*/ 99331 h 354945"/>
                  <a:gd name="connsiteX8" fmla="*/ 0 w 1060620"/>
                  <a:gd name="connsiteY8" fmla="*/ 99332 h 354945"/>
                  <a:gd name="connsiteX0" fmla="*/ 0 w 1171956"/>
                  <a:gd name="connsiteY0" fmla="*/ 99332 h 354945"/>
                  <a:gd name="connsiteX1" fmla="*/ 91427 w 1171956"/>
                  <a:gd name="connsiteY1" fmla="*/ 7905 h 354945"/>
                  <a:gd name="connsiteX2" fmla="*/ 703912 w 1171956"/>
                  <a:gd name="connsiteY2" fmla="*/ 7905 h 354945"/>
                  <a:gd name="connsiteX3" fmla="*/ 795339 w 1171956"/>
                  <a:gd name="connsiteY3" fmla="*/ 99332 h 354945"/>
                  <a:gd name="connsiteX4" fmla="*/ 1171956 w 1171956"/>
                  <a:gd name="connsiteY4" fmla="*/ 295253 h 354945"/>
                  <a:gd name="connsiteX5" fmla="*/ 1055063 w 1171956"/>
                  <a:gd name="connsiteY5" fmla="*/ 354945 h 354945"/>
                  <a:gd name="connsiteX6" fmla="*/ 91427 w 1171956"/>
                  <a:gd name="connsiteY6" fmla="*/ 190758 h 354945"/>
                  <a:gd name="connsiteX7" fmla="*/ 0 w 1171956"/>
                  <a:gd name="connsiteY7" fmla="*/ 99331 h 354945"/>
                  <a:gd name="connsiteX8" fmla="*/ 0 w 1171956"/>
                  <a:gd name="connsiteY8" fmla="*/ 99332 h 354945"/>
                  <a:gd name="connsiteX0" fmla="*/ 0 w 1171956"/>
                  <a:gd name="connsiteY0" fmla="*/ 99332 h 354945"/>
                  <a:gd name="connsiteX1" fmla="*/ 91427 w 1171956"/>
                  <a:gd name="connsiteY1" fmla="*/ 7905 h 354945"/>
                  <a:gd name="connsiteX2" fmla="*/ 703912 w 1171956"/>
                  <a:gd name="connsiteY2" fmla="*/ 7905 h 354945"/>
                  <a:gd name="connsiteX3" fmla="*/ 1146234 w 1171956"/>
                  <a:gd name="connsiteY3" fmla="*/ 207977 h 354945"/>
                  <a:gd name="connsiteX4" fmla="*/ 1171956 w 1171956"/>
                  <a:gd name="connsiteY4" fmla="*/ 295253 h 354945"/>
                  <a:gd name="connsiteX5" fmla="*/ 1055063 w 1171956"/>
                  <a:gd name="connsiteY5" fmla="*/ 354945 h 354945"/>
                  <a:gd name="connsiteX6" fmla="*/ 91427 w 1171956"/>
                  <a:gd name="connsiteY6" fmla="*/ 190758 h 354945"/>
                  <a:gd name="connsiteX7" fmla="*/ 0 w 1171956"/>
                  <a:gd name="connsiteY7" fmla="*/ 99331 h 354945"/>
                  <a:gd name="connsiteX8" fmla="*/ 0 w 1171956"/>
                  <a:gd name="connsiteY8" fmla="*/ 99332 h 354945"/>
                  <a:gd name="connsiteX0" fmla="*/ 0 w 1171956"/>
                  <a:gd name="connsiteY0" fmla="*/ 94435 h 350048"/>
                  <a:gd name="connsiteX1" fmla="*/ 91427 w 1171956"/>
                  <a:gd name="connsiteY1" fmla="*/ 3008 h 350048"/>
                  <a:gd name="connsiteX2" fmla="*/ 674735 w 1171956"/>
                  <a:gd name="connsiteY2" fmla="*/ 52149 h 350048"/>
                  <a:gd name="connsiteX3" fmla="*/ 1146234 w 1171956"/>
                  <a:gd name="connsiteY3" fmla="*/ 203080 h 350048"/>
                  <a:gd name="connsiteX4" fmla="*/ 1171956 w 1171956"/>
                  <a:gd name="connsiteY4" fmla="*/ 290356 h 350048"/>
                  <a:gd name="connsiteX5" fmla="*/ 1055063 w 1171956"/>
                  <a:gd name="connsiteY5" fmla="*/ 350048 h 350048"/>
                  <a:gd name="connsiteX6" fmla="*/ 91427 w 1171956"/>
                  <a:gd name="connsiteY6" fmla="*/ 185861 h 350048"/>
                  <a:gd name="connsiteX7" fmla="*/ 0 w 1171956"/>
                  <a:gd name="connsiteY7" fmla="*/ 94434 h 350048"/>
                  <a:gd name="connsiteX8" fmla="*/ 0 w 1171956"/>
                  <a:gd name="connsiteY8" fmla="*/ 94435 h 350048"/>
                  <a:gd name="connsiteX0" fmla="*/ 0 w 1171956"/>
                  <a:gd name="connsiteY0" fmla="*/ 98792 h 354405"/>
                  <a:gd name="connsiteX1" fmla="*/ 91427 w 1171956"/>
                  <a:gd name="connsiteY1" fmla="*/ 7365 h 354405"/>
                  <a:gd name="connsiteX2" fmla="*/ 674735 w 1171956"/>
                  <a:gd name="connsiteY2" fmla="*/ 56506 h 354405"/>
                  <a:gd name="connsiteX3" fmla="*/ 1146234 w 1171956"/>
                  <a:gd name="connsiteY3" fmla="*/ 207437 h 354405"/>
                  <a:gd name="connsiteX4" fmla="*/ 1171956 w 1171956"/>
                  <a:gd name="connsiteY4" fmla="*/ 294713 h 354405"/>
                  <a:gd name="connsiteX5" fmla="*/ 1055063 w 1171956"/>
                  <a:gd name="connsiteY5" fmla="*/ 354405 h 354405"/>
                  <a:gd name="connsiteX6" fmla="*/ 91427 w 1171956"/>
                  <a:gd name="connsiteY6" fmla="*/ 190218 h 354405"/>
                  <a:gd name="connsiteX7" fmla="*/ 0 w 1171956"/>
                  <a:gd name="connsiteY7" fmla="*/ 98791 h 354405"/>
                  <a:gd name="connsiteX8" fmla="*/ 0 w 1171956"/>
                  <a:gd name="connsiteY8" fmla="*/ 98792 h 354405"/>
                  <a:gd name="connsiteX0" fmla="*/ 0 w 1171956"/>
                  <a:gd name="connsiteY0" fmla="*/ 106029 h 361642"/>
                  <a:gd name="connsiteX1" fmla="*/ 91427 w 1171956"/>
                  <a:gd name="connsiteY1" fmla="*/ 14602 h 361642"/>
                  <a:gd name="connsiteX2" fmla="*/ 689323 w 1171956"/>
                  <a:gd name="connsiteY2" fmla="*/ 39173 h 361642"/>
                  <a:gd name="connsiteX3" fmla="*/ 1146234 w 1171956"/>
                  <a:gd name="connsiteY3" fmla="*/ 214674 h 361642"/>
                  <a:gd name="connsiteX4" fmla="*/ 1171956 w 1171956"/>
                  <a:gd name="connsiteY4" fmla="*/ 301950 h 361642"/>
                  <a:gd name="connsiteX5" fmla="*/ 1055063 w 1171956"/>
                  <a:gd name="connsiteY5" fmla="*/ 361642 h 361642"/>
                  <a:gd name="connsiteX6" fmla="*/ 91427 w 1171956"/>
                  <a:gd name="connsiteY6" fmla="*/ 197455 h 361642"/>
                  <a:gd name="connsiteX7" fmla="*/ 0 w 1171956"/>
                  <a:gd name="connsiteY7" fmla="*/ 106028 h 361642"/>
                  <a:gd name="connsiteX8" fmla="*/ 0 w 1171956"/>
                  <a:gd name="connsiteY8" fmla="*/ 106029 h 361642"/>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8830 h 354443"/>
                  <a:gd name="connsiteX1" fmla="*/ 91427 w 1171956"/>
                  <a:gd name="connsiteY1" fmla="*/ 7403 h 354443"/>
                  <a:gd name="connsiteX2" fmla="*/ 694186 w 1171956"/>
                  <a:gd name="connsiteY2" fmla="*/ 23784 h 354443"/>
                  <a:gd name="connsiteX3" fmla="*/ 1146234 w 1171956"/>
                  <a:gd name="connsiteY3" fmla="*/ 207475 h 354443"/>
                  <a:gd name="connsiteX4" fmla="*/ 1171956 w 1171956"/>
                  <a:gd name="connsiteY4" fmla="*/ 294751 h 354443"/>
                  <a:gd name="connsiteX5" fmla="*/ 1055063 w 1171956"/>
                  <a:gd name="connsiteY5" fmla="*/ 354443 h 354443"/>
                  <a:gd name="connsiteX6" fmla="*/ 91427 w 1171956"/>
                  <a:gd name="connsiteY6" fmla="*/ 190256 h 354443"/>
                  <a:gd name="connsiteX7" fmla="*/ 0 w 1171956"/>
                  <a:gd name="connsiteY7" fmla="*/ 98829 h 354443"/>
                  <a:gd name="connsiteX8" fmla="*/ 0 w 1171956"/>
                  <a:gd name="connsiteY8" fmla="*/ 98830 h 354443"/>
                  <a:gd name="connsiteX0" fmla="*/ 0 w 1171956"/>
                  <a:gd name="connsiteY0" fmla="*/ 104035 h 359648"/>
                  <a:gd name="connsiteX1" fmla="*/ 91427 w 1171956"/>
                  <a:gd name="connsiteY1" fmla="*/ 12608 h 359648"/>
                  <a:gd name="connsiteX2" fmla="*/ 694186 w 1171956"/>
                  <a:gd name="connsiteY2" fmla="*/ 28989 h 359648"/>
                  <a:gd name="connsiteX3" fmla="*/ 1146234 w 1171956"/>
                  <a:gd name="connsiteY3" fmla="*/ 212680 h 359648"/>
                  <a:gd name="connsiteX4" fmla="*/ 1171956 w 1171956"/>
                  <a:gd name="connsiteY4" fmla="*/ 299956 h 359648"/>
                  <a:gd name="connsiteX5" fmla="*/ 1055063 w 1171956"/>
                  <a:gd name="connsiteY5" fmla="*/ 359648 h 359648"/>
                  <a:gd name="connsiteX6" fmla="*/ 91427 w 1171956"/>
                  <a:gd name="connsiteY6" fmla="*/ 195461 h 359648"/>
                  <a:gd name="connsiteX7" fmla="*/ 0 w 1171956"/>
                  <a:gd name="connsiteY7" fmla="*/ 104034 h 359648"/>
                  <a:gd name="connsiteX8" fmla="*/ 0 w 1171956"/>
                  <a:gd name="connsiteY8" fmla="*/ 104035 h 359648"/>
                  <a:gd name="connsiteX0" fmla="*/ 0 w 1171956"/>
                  <a:gd name="connsiteY0" fmla="*/ 104035 h 359995"/>
                  <a:gd name="connsiteX1" fmla="*/ 91427 w 1171956"/>
                  <a:gd name="connsiteY1" fmla="*/ 12608 h 359995"/>
                  <a:gd name="connsiteX2" fmla="*/ 694186 w 1171956"/>
                  <a:gd name="connsiteY2" fmla="*/ 28989 h 359995"/>
                  <a:gd name="connsiteX3" fmla="*/ 1146234 w 1171956"/>
                  <a:gd name="connsiteY3" fmla="*/ 212680 h 359995"/>
                  <a:gd name="connsiteX4" fmla="*/ 1171956 w 1171956"/>
                  <a:gd name="connsiteY4" fmla="*/ 299956 h 359995"/>
                  <a:gd name="connsiteX5" fmla="*/ 1055063 w 1171956"/>
                  <a:gd name="connsiteY5" fmla="*/ 359648 h 359995"/>
                  <a:gd name="connsiteX6" fmla="*/ 91427 w 1171956"/>
                  <a:gd name="connsiteY6" fmla="*/ 195461 h 359995"/>
                  <a:gd name="connsiteX7" fmla="*/ 0 w 1171956"/>
                  <a:gd name="connsiteY7" fmla="*/ 104034 h 359995"/>
                  <a:gd name="connsiteX8" fmla="*/ 0 w 1171956"/>
                  <a:gd name="connsiteY8" fmla="*/ 104035 h 359995"/>
                  <a:gd name="connsiteX0" fmla="*/ 0 w 1161847"/>
                  <a:gd name="connsiteY0" fmla="*/ 104035 h 366337"/>
                  <a:gd name="connsiteX1" fmla="*/ 91427 w 1161847"/>
                  <a:gd name="connsiteY1" fmla="*/ 12608 h 366337"/>
                  <a:gd name="connsiteX2" fmla="*/ 694186 w 1161847"/>
                  <a:gd name="connsiteY2" fmla="*/ 28989 h 366337"/>
                  <a:gd name="connsiteX3" fmla="*/ 1146234 w 1161847"/>
                  <a:gd name="connsiteY3" fmla="*/ 212680 h 366337"/>
                  <a:gd name="connsiteX4" fmla="*/ 1161847 w 1161847"/>
                  <a:gd name="connsiteY4" fmla="*/ 321647 h 366337"/>
                  <a:gd name="connsiteX5" fmla="*/ 1055063 w 1161847"/>
                  <a:gd name="connsiteY5" fmla="*/ 359648 h 366337"/>
                  <a:gd name="connsiteX6" fmla="*/ 91427 w 1161847"/>
                  <a:gd name="connsiteY6" fmla="*/ 195461 h 366337"/>
                  <a:gd name="connsiteX7" fmla="*/ 0 w 1161847"/>
                  <a:gd name="connsiteY7" fmla="*/ 104034 h 366337"/>
                  <a:gd name="connsiteX8" fmla="*/ 0 w 1161847"/>
                  <a:gd name="connsiteY8" fmla="*/ 104035 h 366337"/>
                  <a:gd name="connsiteX0" fmla="*/ 0 w 1172055"/>
                  <a:gd name="connsiteY0" fmla="*/ 104035 h 366337"/>
                  <a:gd name="connsiteX1" fmla="*/ 91427 w 1172055"/>
                  <a:gd name="connsiteY1" fmla="*/ 12608 h 366337"/>
                  <a:gd name="connsiteX2" fmla="*/ 694186 w 1172055"/>
                  <a:gd name="connsiteY2" fmla="*/ 28989 h 366337"/>
                  <a:gd name="connsiteX3" fmla="*/ 1146234 w 1172055"/>
                  <a:gd name="connsiteY3" fmla="*/ 212680 h 366337"/>
                  <a:gd name="connsiteX4" fmla="*/ 1161847 w 1172055"/>
                  <a:gd name="connsiteY4" fmla="*/ 321647 h 366337"/>
                  <a:gd name="connsiteX5" fmla="*/ 1055063 w 1172055"/>
                  <a:gd name="connsiteY5" fmla="*/ 359648 h 366337"/>
                  <a:gd name="connsiteX6" fmla="*/ 91427 w 1172055"/>
                  <a:gd name="connsiteY6" fmla="*/ 195461 h 366337"/>
                  <a:gd name="connsiteX7" fmla="*/ 0 w 1172055"/>
                  <a:gd name="connsiteY7" fmla="*/ 104034 h 366337"/>
                  <a:gd name="connsiteX8" fmla="*/ 0 w 1172055"/>
                  <a:gd name="connsiteY8" fmla="*/ 104035 h 366337"/>
                  <a:gd name="connsiteX0" fmla="*/ 0 w 1175878"/>
                  <a:gd name="connsiteY0" fmla="*/ 104035 h 366337"/>
                  <a:gd name="connsiteX1" fmla="*/ 91427 w 1175878"/>
                  <a:gd name="connsiteY1" fmla="*/ 12608 h 366337"/>
                  <a:gd name="connsiteX2" fmla="*/ 694186 w 1175878"/>
                  <a:gd name="connsiteY2" fmla="*/ 28989 h 366337"/>
                  <a:gd name="connsiteX3" fmla="*/ 1146234 w 1175878"/>
                  <a:gd name="connsiteY3" fmla="*/ 212680 h 366337"/>
                  <a:gd name="connsiteX4" fmla="*/ 1161847 w 1175878"/>
                  <a:gd name="connsiteY4" fmla="*/ 321647 h 366337"/>
                  <a:gd name="connsiteX5" fmla="*/ 1055063 w 1175878"/>
                  <a:gd name="connsiteY5" fmla="*/ 359648 h 366337"/>
                  <a:gd name="connsiteX6" fmla="*/ 91427 w 1175878"/>
                  <a:gd name="connsiteY6" fmla="*/ 195461 h 366337"/>
                  <a:gd name="connsiteX7" fmla="*/ 0 w 1175878"/>
                  <a:gd name="connsiteY7" fmla="*/ 104034 h 366337"/>
                  <a:gd name="connsiteX8" fmla="*/ 0 w 1175878"/>
                  <a:gd name="connsiteY8" fmla="*/ 104035 h 366337"/>
                  <a:gd name="connsiteX0" fmla="*/ 0 w 1175878"/>
                  <a:gd name="connsiteY0" fmla="*/ 104035 h 366337"/>
                  <a:gd name="connsiteX1" fmla="*/ 91427 w 1175878"/>
                  <a:gd name="connsiteY1" fmla="*/ 12608 h 366337"/>
                  <a:gd name="connsiteX2" fmla="*/ 694186 w 1175878"/>
                  <a:gd name="connsiteY2" fmla="*/ 28989 h 366337"/>
                  <a:gd name="connsiteX3" fmla="*/ 1146234 w 1175878"/>
                  <a:gd name="connsiteY3" fmla="*/ 212680 h 366337"/>
                  <a:gd name="connsiteX4" fmla="*/ 1161847 w 1175878"/>
                  <a:gd name="connsiteY4" fmla="*/ 321647 h 366337"/>
                  <a:gd name="connsiteX5" fmla="*/ 1055063 w 1175878"/>
                  <a:gd name="connsiteY5" fmla="*/ 359648 h 366337"/>
                  <a:gd name="connsiteX6" fmla="*/ 91427 w 1175878"/>
                  <a:gd name="connsiteY6" fmla="*/ 195461 h 366337"/>
                  <a:gd name="connsiteX7" fmla="*/ 0 w 1175878"/>
                  <a:gd name="connsiteY7" fmla="*/ 104034 h 366337"/>
                  <a:gd name="connsiteX8" fmla="*/ 0 w 1175878"/>
                  <a:gd name="connsiteY8" fmla="*/ 104035 h 366337"/>
                  <a:gd name="connsiteX0" fmla="*/ 0 w 1175878"/>
                  <a:gd name="connsiteY0" fmla="*/ 104035 h 367025"/>
                  <a:gd name="connsiteX1" fmla="*/ 91427 w 1175878"/>
                  <a:gd name="connsiteY1" fmla="*/ 12608 h 367025"/>
                  <a:gd name="connsiteX2" fmla="*/ 694186 w 1175878"/>
                  <a:gd name="connsiteY2" fmla="*/ 28989 h 367025"/>
                  <a:gd name="connsiteX3" fmla="*/ 1146234 w 1175878"/>
                  <a:gd name="connsiteY3" fmla="*/ 212680 h 367025"/>
                  <a:gd name="connsiteX4" fmla="*/ 1161847 w 1175878"/>
                  <a:gd name="connsiteY4" fmla="*/ 321647 h 367025"/>
                  <a:gd name="connsiteX5" fmla="*/ 1055063 w 1175878"/>
                  <a:gd name="connsiteY5" fmla="*/ 359648 h 367025"/>
                  <a:gd name="connsiteX6" fmla="*/ 91427 w 1175878"/>
                  <a:gd name="connsiteY6" fmla="*/ 195461 h 367025"/>
                  <a:gd name="connsiteX7" fmla="*/ 0 w 1175878"/>
                  <a:gd name="connsiteY7" fmla="*/ 104034 h 367025"/>
                  <a:gd name="connsiteX8" fmla="*/ 0 w 1175878"/>
                  <a:gd name="connsiteY8" fmla="*/ 104035 h 367025"/>
                  <a:gd name="connsiteX0" fmla="*/ 0 w 1175878"/>
                  <a:gd name="connsiteY0" fmla="*/ 104035 h 364099"/>
                  <a:gd name="connsiteX1" fmla="*/ 91427 w 1175878"/>
                  <a:gd name="connsiteY1" fmla="*/ 12608 h 364099"/>
                  <a:gd name="connsiteX2" fmla="*/ 694186 w 1175878"/>
                  <a:gd name="connsiteY2" fmla="*/ 28989 h 364099"/>
                  <a:gd name="connsiteX3" fmla="*/ 1146234 w 1175878"/>
                  <a:gd name="connsiteY3" fmla="*/ 212680 h 364099"/>
                  <a:gd name="connsiteX4" fmla="*/ 1161847 w 1175878"/>
                  <a:gd name="connsiteY4" fmla="*/ 321647 h 364099"/>
                  <a:gd name="connsiteX5" fmla="*/ 1055063 w 1175878"/>
                  <a:gd name="connsiteY5" fmla="*/ 359648 h 364099"/>
                  <a:gd name="connsiteX6" fmla="*/ 91427 w 1175878"/>
                  <a:gd name="connsiteY6" fmla="*/ 195461 h 364099"/>
                  <a:gd name="connsiteX7" fmla="*/ 0 w 1175878"/>
                  <a:gd name="connsiteY7" fmla="*/ 104034 h 364099"/>
                  <a:gd name="connsiteX8" fmla="*/ 0 w 1175878"/>
                  <a:gd name="connsiteY8" fmla="*/ 104035 h 364099"/>
                  <a:gd name="connsiteX0" fmla="*/ 0 w 1175878"/>
                  <a:gd name="connsiteY0" fmla="*/ 104035 h 359648"/>
                  <a:gd name="connsiteX1" fmla="*/ 91427 w 1175878"/>
                  <a:gd name="connsiteY1" fmla="*/ 12608 h 359648"/>
                  <a:gd name="connsiteX2" fmla="*/ 694186 w 1175878"/>
                  <a:gd name="connsiteY2" fmla="*/ 28989 h 359648"/>
                  <a:gd name="connsiteX3" fmla="*/ 1146234 w 1175878"/>
                  <a:gd name="connsiteY3" fmla="*/ 212680 h 359648"/>
                  <a:gd name="connsiteX4" fmla="*/ 1161847 w 1175878"/>
                  <a:gd name="connsiteY4" fmla="*/ 321647 h 359648"/>
                  <a:gd name="connsiteX5" fmla="*/ 1055063 w 1175878"/>
                  <a:gd name="connsiteY5" fmla="*/ 359648 h 359648"/>
                  <a:gd name="connsiteX6" fmla="*/ 91427 w 1175878"/>
                  <a:gd name="connsiteY6" fmla="*/ 195461 h 359648"/>
                  <a:gd name="connsiteX7" fmla="*/ 0 w 1175878"/>
                  <a:gd name="connsiteY7" fmla="*/ 104034 h 359648"/>
                  <a:gd name="connsiteX8" fmla="*/ 0 w 1175878"/>
                  <a:gd name="connsiteY8" fmla="*/ 104035 h 359648"/>
                  <a:gd name="connsiteX0" fmla="*/ 0 w 1175878"/>
                  <a:gd name="connsiteY0" fmla="*/ 104035 h 363241"/>
                  <a:gd name="connsiteX1" fmla="*/ 91427 w 1175878"/>
                  <a:gd name="connsiteY1" fmla="*/ 12608 h 363241"/>
                  <a:gd name="connsiteX2" fmla="*/ 694186 w 1175878"/>
                  <a:gd name="connsiteY2" fmla="*/ 28989 h 363241"/>
                  <a:gd name="connsiteX3" fmla="*/ 1146234 w 1175878"/>
                  <a:gd name="connsiteY3" fmla="*/ 212680 h 363241"/>
                  <a:gd name="connsiteX4" fmla="*/ 1161847 w 1175878"/>
                  <a:gd name="connsiteY4" fmla="*/ 321647 h 363241"/>
                  <a:gd name="connsiteX5" fmla="*/ 1055063 w 1175878"/>
                  <a:gd name="connsiteY5" fmla="*/ 359648 h 363241"/>
                  <a:gd name="connsiteX6" fmla="*/ 91427 w 1175878"/>
                  <a:gd name="connsiteY6" fmla="*/ 195461 h 363241"/>
                  <a:gd name="connsiteX7" fmla="*/ 0 w 1175878"/>
                  <a:gd name="connsiteY7" fmla="*/ 104034 h 363241"/>
                  <a:gd name="connsiteX8" fmla="*/ 0 w 1175878"/>
                  <a:gd name="connsiteY8" fmla="*/ 104035 h 363241"/>
                  <a:gd name="connsiteX0" fmla="*/ 0 w 1175878"/>
                  <a:gd name="connsiteY0" fmla="*/ 104035 h 365023"/>
                  <a:gd name="connsiteX1" fmla="*/ 91427 w 1175878"/>
                  <a:gd name="connsiteY1" fmla="*/ 12608 h 365023"/>
                  <a:gd name="connsiteX2" fmla="*/ 694186 w 1175878"/>
                  <a:gd name="connsiteY2" fmla="*/ 28989 h 365023"/>
                  <a:gd name="connsiteX3" fmla="*/ 1146234 w 1175878"/>
                  <a:gd name="connsiteY3" fmla="*/ 212680 h 365023"/>
                  <a:gd name="connsiteX4" fmla="*/ 1161847 w 1175878"/>
                  <a:gd name="connsiteY4" fmla="*/ 321647 h 365023"/>
                  <a:gd name="connsiteX5" fmla="*/ 1055063 w 1175878"/>
                  <a:gd name="connsiteY5" fmla="*/ 359648 h 365023"/>
                  <a:gd name="connsiteX6" fmla="*/ 91427 w 1175878"/>
                  <a:gd name="connsiteY6" fmla="*/ 195461 h 365023"/>
                  <a:gd name="connsiteX7" fmla="*/ 0 w 1175878"/>
                  <a:gd name="connsiteY7" fmla="*/ 104034 h 365023"/>
                  <a:gd name="connsiteX8" fmla="*/ 0 w 1175878"/>
                  <a:gd name="connsiteY8" fmla="*/ 104035 h 365023"/>
                  <a:gd name="connsiteX0" fmla="*/ 0 w 1175878"/>
                  <a:gd name="connsiteY0" fmla="*/ 104035 h 368158"/>
                  <a:gd name="connsiteX1" fmla="*/ 91427 w 1175878"/>
                  <a:gd name="connsiteY1" fmla="*/ 12608 h 368158"/>
                  <a:gd name="connsiteX2" fmla="*/ 694186 w 1175878"/>
                  <a:gd name="connsiteY2" fmla="*/ 28989 h 368158"/>
                  <a:gd name="connsiteX3" fmla="*/ 1146234 w 1175878"/>
                  <a:gd name="connsiteY3" fmla="*/ 212680 h 368158"/>
                  <a:gd name="connsiteX4" fmla="*/ 1161847 w 1175878"/>
                  <a:gd name="connsiteY4" fmla="*/ 321647 h 368158"/>
                  <a:gd name="connsiteX5" fmla="*/ 1055063 w 1175878"/>
                  <a:gd name="connsiteY5" fmla="*/ 359648 h 368158"/>
                  <a:gd name="connsiteX6" fmla="*/ 91427 w 1175878"/>
                  <a:gd name="connsiteY6" fmla="*/ 195461 h 368158"/>
                  <a:gd name="connsiteX7" fmla="*/ 0 w 1175878"/>
                  <a:gd name="connsiteY7" fmla="*/ 104034 h 368158"/>
                  <a:gd name="connsiteX8" fmla="*/ 0 w 1175878"/>
                  <a:gd name="connsiteY8" fmla="*/ 104035 h 368158"/>
                  <a:gd name="connsiteX0" fmla="*/ 0 w 1177296"/>
                  <a:gd name="connsiteY0" fmla="*/ 104035 h 368158"/>
                  <a:gd name="connsiteX1" fmla="*/ 91427 w 1177296"/>
                  <a:gd name="connsiteY1" fmla="*/ 12608 h 368158"/>
                  <a:gd name="connsiteX2" fmla="*/ 694186 w 1177296"/>
                  <a:gd name="connsiteY2" fmla="*/ 28989 h 368158"/>
                  <a:gd name="connsiteX3" fmla="*/ 1146234 w 1177296"/>
                  <a:gd name="connsiteY3" fmla="*/ 212680 h 368158"/>
                  <a:gd name="connsiteX4" fmla="*/ 1161847 w 1177296"/>
                  <a:gd name="connsiteY4" fmla="*/ 321647 h 368158"/>
                  <a:gd name="connsiteX5" fmla="*/ 1055063 w 1177296"/>
                  <a:gd name="connsiteY5" fmla="*/ 359648 h 368158"/>
                  <a:gd name="connsiteX6" fmla="*/ 91427 w 1177296"/>
                  <a:gd name="connsiteY6" fmla="*/ 195461 h 368158"/>
                  <a:gd name="connsiteX7" fmla="*/ 0 w 1177296"/>
                  <a:gd name="connsiteY7" fmla="*/ 104034 h 368158"/>
                  <a:gd name="connsiteX8" fmla="*/ 0 w 1177296"/>
                  <a:gd name="connsiteY8" fmla="*/ 104035 h 36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296" h="368158">
                    <a:moveTo>
                      <a:pt x="0" y="104035"/>
                    </a:moveTo>
                    <a:cubicBezTo>
                      <a:pt x="0" y="53541"/>
                      <a:pt x="40933" y="12608"/>
                      <a:pt x="91427" y="12608"/>
                    </a:cubicBezTo>
                    <a:cubicBezTo>
                      <a:pt x="433542" y="-5180"/>
                      <a:pt x="498021" y="-7802"/>
                      <a:pt x="694186" y="28989"/>
                    </a:cubicBezTo>
                    <a:cubicBezTo>
                      <a:pt x="840401" y="63668"/>
                      <a:pt x="1064461" y="141326"/>
                      <a:pt x="1146234" y="212680"/>
                    </a:cubicBezTo>
                    <a:cubicBezTo>
                      <a:pt x="1171017" y="244013"/>
                      <a:pt x="1193244" y="251669"/>
                      <a:pt x="1161847" y="321647"/>
                    </a:cubicBezTo>
                    <a:cubicBezTo>
                      <a:pt x="1119809" y="377642"/>
                      <a:pt x="1094998" y="372764"/>
                      <a:pt x="1055063" y="359648"/>
                    </a:cubicBezTo>
                    <a:cubicBezTo>
                      <a:pt x="684155" y="155408"/>
                      <a:pt x="481657" y="161932"/>
                      <a:pt x="91427" y="195461"/>
                    </a:cubicBezTo>
                    <a:cubicBezTo>
                      <a:pt x="40933" y="195461"/>
                      <a:pt x="0" y="154528"/>
                      <a:pt x="0" y="104034"/>
                    </a:cubicBezTo>
                    <a:lnTo>
                      <a:pt x="0" y="1040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à coins arrondis 3"/>
              <p:cNvSpPr/>
              <p:nvPr/>
            </p:nvSpPr>
            <p:spPr>
              <a:xfrm rot="18041968" flipH="1">
                <a:off x="5895964" y="3691564"/>
                <a:ext cx="1177296" cy="368158"/>
              </a:xfrm>
              <a:custGeom>
                <a:avLst/>
                <a:gdLst>
                  <a:gd name="connsiteX0" fmla="*/ 0 w 795338"/>
                  <a:gd name="connsiteY0" fmla="*/ 91427 h 182853"/>
                  <a:gd name="connsiteX1" fmla="*/ 91427 w 795338"/>
                  <a:gd name="connsiteY1" fmla="*/ 0 h 182853"/>
                  <a:gd name="connsiteX2" fmla="*/ 703912 w 795338"/>
                  <a:gd name="connsiteY2" fmla="*/ 0 h 182853"/>
                  <a:gd name="connsiteX3" fmla="*/ 795339 w 795338"/>
                  <a:gd name="connsiteY3" fmla="*/ 91427 h 182853"/>
                  <a:gd name="connsiteX4" fmla="*/ 795338 w 795338"/>
                  <a:gd name="connsiteY4" fmla="*/ 91427 h 182853"/>
                  <a:gd name="connsiteX5" fmla="*/ 703911 w 795338"/>
                  <a:gd name="connsiteY5" fmla="*/ 182854 h 182853"/>
                  <a:gd name="connsiteX6" fmla="*/ 91427 w 795338"/>
                  <a:gd name="connsiteY6" fmla="*/ 182853 h 182853"/>
                  <a:gd name="connsiteX7" fmla="*/ 0 w 795338"/>
                  <a:gd name="connsiteY7" fmla="*/ 91426 h 182853"/>
                  <a:gd name="connsiteX8" fmla="*/ 0 w 795338"/>
                  <a:gd name="connsiteY8" fmla="*/ 91427 h 182853"/>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795339"/>
                  <a:gd name="connsiteY0" fmla="*/ 99332 h 190759"/>
                  <a:gd name="connsiteX1" fmla="*/ 91427 w 795339"/>
                  <a:gd name="connsiteY1" fmla="*/ 7905 h 190759"/>
                  <a:gd name="connsiteX2" fmla="*/ 703912 w 795339"/>
                  <a:gd name="connsiteY2" fmla="*/ 7905 h 190759"/>
                  <a:gd name="connsiteX3" fmla="*/ 795339 w 795339"/>
                  <a:gd name="connsiteY3" fmla="*/ 99332 h 190759"/>
                  <a:gd name="connsiteX4" fmla="*/ 795338 w 795339"/>
                  <a:gd name="connsiteY4" fmla="*/ 99332 h 190759"/>
                  <a:gd name="connsiteX5" fmla="*/ 703911 w 795339"/>
                  <a:gd name="connsiteY5" fmla="*/ 190759 h 190759"/>
                  <a:gd name="connsiteX6" fmla="*/ 91427 w 795339"/>
                  <a:gd name="connsiteY6" fmla="*/ 190758 h 190759"/>
                  <a:gd name="connsiteX7" fmla="*/ 0 w 795339"/>
                  <a:gd name="connsiteY7" fmla="*/ 99331 h 190759"/>
                  <a:gd name="connsiteX8" fmla="*/ 0 w 795339"/>
                  <a:gd name="connsiteY8" fmla="*/ 99332 h 190759"/>
                  <a:gd name="connsiteX0" fmla="*/ 0 w 1060620"/>
                  <a:gd name="connsiteY0" fmla="*/ 99332 h 354945"/>
                  <a:gd name="connsiteX1" fmla="*/ 91427 w 1060620"/>
                  <a:gd name="connsiteY1" fmla="*/ 7905 h 354945"/>
                  <a:gd name="connsiteX2" fmla="*/ 703912 w 1060620"/>
                  <a:gd name="connsiteY2" fmla="*/ 7905 h 354945"/>
                  <a:gd name="connsiteX3" fmla="*/ 795339 w 1060620"/>
                  <a:gd name="connsiteY3" fmla="*/ 99332 h 354945"/>
                  <a:gd name="connsiteX4" fmla="*/ 795338 w 1060620"/>
                  <a:gd name="connsiteY4" fmla="*/ 99332 h 354945"/>
                  <a:gd name="connsiteX5" fmla="*/ 1055063 w 1060620"/>
                  <a:gd name="connsiteY5" fmla="*/ 354945 h 354945"/>
                  <a:gd name="connsiteX6" fmla="*/ 91427 w 1060620"/>
                  <a:gd name="connsiteY6" fmla="*/ 190758 h 354945"/>
                  <a:gd name="connsiteX7" fmla="*/ 0 w 1060620"/>
                  <a:gd name="connsiteY7" fmla="*/ 99331 h 354945"/>
                  <a:gd name="connsiteX8" fmla="*/ 0 w 1060620"/>
                  <a:gd name="connsiteY8" fmla="*/ 99332 h 354945"/>
                  <a:gd name="connsiteX0" fmla="*/ 0 w 1171956"/>
                  <a:gd name="connsiteY0" fmla="*/ 99332 h 354945"/>
                  <a:gd name="connsiteX1" fmla="*/ 91427 w 1171956"/>
                  <a:gd name="connsiteY1" fmla="*/ 7905 h 354945"/>
                  <a:gd name="connsiteX2" fmla="*/ 703912 w 1171956"/>
                  <a:gd name="connsiteY2" fmla="*/ 7905 h 354945"/>
                  <a:gd name="connsiteX3" fmla="*/ 795339 w 1171956"/>
                  <a:gd name="connsiteY3" fmla="*/ 99332 h 354945"/>
                  <a:gd name="connsiteX4" fmla="*/ 1171956 w 1171956"/>
                  <a:gd name="connsiteY4" fmla="*/ 295253 h 354945"/>
                  <a:gd name="connsiteX5" fmla="*/ 1055063 w 1171956"/>
                  <a:gd name="connsiteY5" fmla="*/ 354945 h 354945"/>
                  <a:gd name="connsiteX6" fmla="*/ 91427 w 1171956"/>
                  <a:gd name="connsiteY6" fmla="*/ 190758 h 354945"/>
                  <a:gd name="connsiteX7" fmla="*/ 0 w 1171956"/>
                  <a:gd name="connsiteY7" fmla="*/ 99331 h 354945"/>
                  <a:gd name="connsiteX8" fmla="*/ 0 w 1171956"/>
                  <a:gd name="connsiteY8" fmla="*/ 99332 h 354945"/>
                  <a:gd name="connsiteX0" fmla="*/ 0 w 1171956"/>
                  <a:gd name="connsiteY0" fmla="*/ 99332 h 354945"/>
                  <a:gd name="connsiteX1" fmla="*/ 91427 w 1171956"/>
                  <a:gd name="connsiteY1" fmla="*/ 7905 h 354945"/>
                  <a:gd name="connsiteX2" fmla="*/ 703912 w 1171956"/>
                  <a:gd name="connsiteY2" fmla="*/ 7905 h 354945"/>
                  <a:gd name="connsiteX3" fmla="*/ 1146234 w 1171956"/>
                  <a:gd name="connsiteY3" fmla="*/ 207977 h 354945"/>
                  <a:gd name="connsiteX4" fmla="*/ 1171956 w 1171956"/>
                  <a:gd name="connsiteY4" fmla="*/ 295253 h 354945"/>
                  <a:gd name="connsiteX5" fmla="*/ 1055063 w 1171956"/>
                  <a:gd name="connsiteY5" fmla="*/ 354945 h 354945"/>
                  <a:gd name="connsiteX6" fmla="*/ 91427 w 1171956"/>
                  <a:gd name="connsiteY6" fmla="*/ 190758 h 354945"/>
                  <a:gd name="connsiteX7" fmla="*/ 0 w 1171956"/>
                  <a:gd name="connsiteY7" fmla="*/ 99331 h 354945"/>
                  <a:gd name="connsiteX8" fmla="*/ 0 w 1171956"/>
                  <a:gd name="connsiteY8" fmla="*/ 99332 h 354945"/>
                  <a:gd name="connsiteX0" fmla="*/ 0 w 1171956"/>
                  <a:gd name="connsiteY0" fmla="*/ 94435 h 350048"/>
                  <a:gd name="connsiteX1" fmla="*/ 91427 w 1171956"/>
                  <a:gd name="connsiteY1" fmla="*/ 3008 h 350048"/>
                  <a:gd name="connsiteX2" fmla="*/ 674735 w 1171956"/>
                  <a:gd name="connsiteY2" fmla="*/ 52149 h 350048"/>
                  <a:gd name="connsiteX3" fmla="*/ 1146234 w 1171956"/>
                  <a:gd name="connsiteY3" fmla="*/ 203080 h 350048"/>
                  <a:gd name="connsiteX4" fmla="*/ 1171956 w 1171956"/>
                  <a:gd name="connsiteY4" fmla="*/ 290356 h 350048"/>
                  <a:gd name="connsiteX5" fmla="*/ 1055063 w 1171956"/>
                  <a:gd name="connsiteY5" fmla="*/ 350048 h 350048"/>
                  <a:gd name="connsiteX6" fmla="*/ 91427 w 1171956"/>
                  <a:gd name="connsiteY6" fmla="*/ 185861 h 350048"/>
                  <a:gd name="connsiteX7" fmla="*/ 0 w 1171956"/>
                  <a:gd name="connsiteY7" fmla="*/ 94434 h 350048"/>
                  <a:gd name="connsiteX8" fmla="*/ 0 w 1171956"/>
                  <a:gd name="connsiteY8" fmla="*/ 94435 h 350048"/>
                  <a:gd name="connsiteX0" fmla="*/ 0 w 1171956"/>
                  <a:gd name="connsiteY0" fmla="*/ 98792 h 354405"/>
                  <a:gd name="connsiteX1" fmla="*/ 91427 w 1171956"/>
                  <a:gd name="connsiteY1" fmla="*/ 7365 h 354405"/>
                  <a:gd name="connsiteX2" fmla="*/ 674735 w 1171956"/>
                  <a:gd name="connsiteY2" fmla="*/ 56506 h 354405"/>
                  <a:gd name="connsiteX3" fmla="*/ 1146234 w 1171956"/>
                  <a:gd name="connsiteY3" fmla="*/ 207437 h 354405"/>
                  <a:gd name="connsiteX4" fmla="*/ 1171956 w 1171956"/>
                  <a:gd name="connsiteY4" fmla="*/ 294713 h 354405"/>
                  <a:gd name="connsiteX5" fmla="*/ 1055063 w 1171956"/>
                  <a:gd name="connsiteY5" fmla="*/ 354405 h 354405"/>
                  <a:gd name="connsiteX6" fmla="*/ 91427 w 1171956"/>
                  <a:gd name="connsiteY6" fmla="*/ 190218 h 354405"/>
                  <a:gd name="connsiteX7" fmla="*/ 0 w 1171956"/>
                  <a:gd name="connsiteY7" fmla="*/ 98791 h 354405"/>
                  <a:gd name="connsiteX8" fmla="*/ 0 w 1171956"/>
                  <a:gd name="connsiteY8" fmla="*/ 98792 h 354405"/>
                  <a:gd name="connsiteX0" fmla="*/ 0 w 1171956"/>
                  <a:gd name="connsiteY0" fmla="*/ 106029 h 361642"/>
                  <a:gd name="connsiteX1" fmla="*/ 91427 w 1171956"/>
                  <a:gd name="connsiteY1" fmla="*/ 14602 h 361642"/>
                  <a:gd name="connsiteX2" fmla="*/ 689323 w 1171956"/>
                  <a:gd name="connsiteY2" fmla="*/ 39173 h 361642"/>
                  <a:gd name="connsiteX3" fmla="*/ 1146234 w 1171956"/>
                  <a:gd name="connsiteY3" fmla="*/ 214674 h 361642"/>
                  <a:gd name="connsiteX4" fmla="*/ 1171956 w 1171956"/>
                  <a:gd name="connsiteY4" fmla="*/ 301950 h 361642"/>
                  <a:gd name="connsiteX5" fmla="*/ 1055063 w 1171956"/>
                  <a:gd name="connsiteY5" fmla="*/ 361642 h 361642"/>
                  <a:gd name="connsiteX6" fmla="*/ 91427 w 1171956"/>
                  <a:gd name="connsiteY6" fmla="*/ 197455 h 361642"/>
                  <a:gd name="connsiteX7" fmla="*/ 0 w 1171956"/>
                  <a:gd name="connsiteY7" fmla="*/ 106028 h 361642"/>
                  <a:gd name="connsiteX8" fmla="*/ 0 w 1171956"/>
                  <a:gd name="connsiteY8" fmla="*/ 106029 h 361642"/>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7410 h 353023"/>
                  <a:gd name="connsiteX1" fmla="*/ 91427 w 1171956"/>
                  <a:gd name="connsiteY1" fmla="*/ 5983 h 353023"/>
                  <a:gd name="connsiteX2" fmla="*/ 689323 w 1171956"/>
                  <a:gd name="connsiteY2" fmla="*/ 30554 h 353023"/>
                  <a:gd name="connsiteX3" fmla="*/ 1146234 w 1171956"/>
                  <a:gd name="connsiteY3" fmla="*/ 206055 h 353023"/>
                  <a:gd name="connsiteX4" fmla="*/ 1171956 w 1171956"/>
                  <a:gd name="connsiteY4" fmla="*/ 293331 h 353023"/>
                  <a:gd name="connsiteX5" fmla="*/ 1055063 w 1171956"/>
                  <a:gd name="connsiteY5" fmla="*/ 353023 h 353023"/>
                  <a:gd name="connsiteX6" fmla="*/ 91427 w 1171956"/>
                  <a:gd name="connsiteY6" fmla="*/ 188836 h 353023"/>
                  <a:gd name="connsiteX7" fmla="*/ 0 w 1171956"/>
                  <a:gd name="connsiteY7" fmla="*/ 97409 h 353023"/>
                  <a:gd name="connsiteX8" fmla="*/ 0 w 1171956"/>
                  <a:gd name="connsiteY8" fmla="*/ 97410 h 353023"/>
                  <a:gd name="connsiteX0" fmla="*/ 0 w 1171956"/>
                  <a:gd name="connsiteY0" fmla="*/ 98830 h 354443"/>
                  <a:gd name="connsiteX1" fmla="*/ 91427 w 1171956"/>
                  <a:gd name="connsiteY1" fmla="*/ 7403 h 354443"/>
                  <a:gd name="connsiteX2" fmla="*/ 694186 w 1171956"/>
                  <a:gd name="connsiteY2" fmla="*/ 23784 h 354443"/>
                  <a:gd name="connsiteX3" fmla="*/ 1146234 w 1171956"/>
                  <a:gd name="connsiteY3" fmla="*/ 207475 h 354443"/>
                  <a:gd name="connsiteX4" fmla="*/ 1171956 w 1171956"/>
                  <a:gd name="connsiteY4" fmla="*/ 294751 h 354443"/>
                  <a:gd name="connsiteX5" fmla="*/ 1055063 w 1171956"/>
                  <a:gd name="connsiteY5" fmla="*/ 354443 h 354443"/>
                  <a:gd name="connsiteX6" fmla="*/ 91427 w 1171956"/>
                  <a:gd name="connsiteY6" fmla="*/ 190256 h 354443"/>
                  <a:gd name="connsiteX7" fmla="*/ 0 w 1171956"/>
                  <a:gd name="connsiteY7" fmla="*/ 98829 h 354443"/>
                  <a:gd name="connsiteX8" fmla="*/ 0 w 1171956"/>
                  <a:gd name="connsiteY8" fmla="*/ 98830 h 354443"/>
                  <a:gd name="connsiteX0" fmla="*/ 0 w 1171956"/>
                  <a:gd name="connsiteY0" fmla="*/ 104035 h 359648"/>
                  <a:gd name="connsiteX1" fmla="*/ 91427 w 1171956"/>
                  <a:gd name="connsiteY1" fmla="*/ 12608 h 359648"/>
                  <a:gd name="connsiteX2" fmla="*/ 694186 w 1171956"/>
                  <a:gd name="connsiteY2" fmla="*/ 28989 h 359648"/>
                  <a:gd name="connsiteX3" fmla="*/ 1146234 w 1171956"/>
                  <a:gd name="connsiteY3" fmla="*/ 212680 h 359648"/>
                  <a:gd name="connsiteX4" fmla="*/ 1171956 w 1171956"/>
                  <a:gd name="connsiteY4" fmla="*/ 299956 h 359648"/>
                  <a:gd name="connsiteX5" fmla="*/ 1055063 w 1171956"/>
                  <a:gd name="connsiteY5" fmla="*/ 359648 h 359648"/>
                  <a:gd name="connsiteX6" fmla="*/ 91427 w 1171956"/>
                  <a:gd name="connsiteY6" fmla="*/ 195461 h 359648"/>
                  <a:gd name="connsiteX7" fmla="*/ 0 w 1171956"/>
                  <a:gd name="connsiteY7" fmla="*/ 104034 h 359648"/>
                  <a:gd name="connsiteX8" fmla="*/ 0 w 1171956"/>
                  <a:gd name="connsiteY8" fmla="*/ 104035 h 359648"/>
                  <a:gd name="connsiteX0" fmla="*/ 0 w 1171956"/>
                  <a:gd name="connsiteY0" fmla="*/ 104035 h 359995"/>
                  <a:gd name="connsiteX1" fmla="*/ 91427 w 1171956"/>
                  <a:gd name="connsiteY1" fmla="*/ 12608 h 359995"/>
                  <a:gd name="connsiteX2" fmla="*/ 694186 w 1171956"/>
                  <a:gd name="connsiteY2" fmla="*/ 28989 h 359995"/>
                  <a:gd name="connsiteX3" fmla="*/ 1146234 w 1171956"/>
                  <a:gd name="connsiteY3" fmla="*/ 212680 h 359995"/>
                  <a:gd name="connsiteX4" fmla="*/ 1171956 w 1171956"/>
                  <a:gd name="connsiteY4" fmla="*/ 299956 h 359995"/>
                  <a:gd name="connsiteX5" fmla="*/ 1055063 w 1171956"/>
                  <a:gd name="connsiteY5" fmla="*/ 359648 h 359995"/>
                  <a:gd name="connsiteX6" fmla="*/ 91427 w 1171956"/>
                  <a:gd name="connsiteY6" fmla="*/ 195461 h 359995"/>
                  <a:gd name="connsiteX7" fmla="*/ 0 w 1171956"/>
                  <a:gd name="connsiteY7" fmla="*/ 104034 h 359995"/>
                  <a:gd name="connsiteX8" fmla="*/ 0 w 1171956"/>
                  <a:gd name="connsiteY8" fmla="*/ 104035 h 359995"/>
                  <a:gd name="connsiteX0" fmla="*/ 0 w 1161847"/>
                  <a:gd name="connsiteY0" fmla="*/ 104035 h 366337"/>
                  <a:gd name="connsiteX1" fmla="*/ 91427 w 1161847"/>
                  <a:gd name="connsiteY1" fmla="*/ 12608 h 366337"/>
                  <a:gd name="connsiteX2" fmla="*/ 694186 w 1161847"/>
                  <a:gd name="connsiteY2" fmla="*/ 28989 h 366337"/>
                  <a:gd name="connsiteX3" fmla="*/ 1146234 w 1161847"/>
                  <a:gd name="connsiteY3" fmla="*/ 212680 h 366337"/>
                  <a:gd name="connsiteX4" fmla="*/ 1161847 w 1161847"/>
                  <a:gd name="connsiteY4" fmla="*/ 321647 h 366337"/>
                  <a:gd name="connsiteX5" fmla="*/ 1055063 w 1161847"/>
                  <a:gd name="connsiteY5" fmla="*/ 359648 h 366337"/>
                  <a:gd name="connsiteX6" fmla="*/ 91427 w 1161847"/>
                  <a:gd name="connsiteY6" fmla="*/ 195461 h 366337"/>
                  <a:gd name="connsiteX7" fmla="*/ 0 w 1161847"/>
                  <a:gd name="connsiteY7" fmla="*/ 104034 h 366337"/>
                  <a:gd name="connsiteX8" fmla="*/ 0 w 1161847"/>
                  <a:gd name="connsiteY8" fmla="*/ 104035 h 366337"/>
                  <a:gd name="connsiteX0" fmla="*/ 0 w 1172055"/>
                  <a:gd name="connsiteY0" fmla="*/ 104035 h 366337"/>
                  <a:gd name="connsiteX1" fmla="*/ 91427 w 1172055"/>
                  <a:gd name="connsiteY1" fmla="*/ 12608 h 366337"/>
                  <a:gd name="connsiteX2" fmla="*/ 694186 w 1172055"/>
                  <a:gd name="connsiteY2" fmla="*/ 28989 h 366337"/>
                  <a:gd name="connsiteX3" fmla="*/ 1146234 w 1172055"/>
                  <a:gd name="connsiteY3" fmla="*/ 212680 h 366337"/>
                  <a:gd name="connsiteX4" fmla="*/ 1161847 w 1172055"/>
                  <a:gd name="connsiteY4" fmla="*/ 321647 h 366337"/>
                  <a:gd name="connsiteX5" fmla="*/ 1055063 w 1172055"/>
                  <a:gd name="connsiteY5" fmla="*/ 359648 h 366337"/>
                  <a:gd name="connsiteX6" fmla="*/ 91427 w 1172055"/>
                  <a:gd name="connsiteY6" fmla="*/ 195461 h 366337"/>
                  <a:gd name="connsiteX7" fmla="*/ 0 w 1172055"/>
                  <a:gd name="connsiteY7" fmla="*/ 104034 h 366337"/>
                  <a:gd name="connsiteX8" fmla="*/ 0 w 1172055"/>
                  <a:gd name="connsiteY8" fmla="*/ 104035 h 366337"/>
                  <a:gd name="connsiteX0" fmla="*/ 0 w 1175878"/>
                  <a:gd name="connsiteY0" fmla="*/ 104035 h 366337"/>
                  <a:gd name="connsiteX1" fmla="*/ 91427 w 1175878"/>
                  <a:gd name="connsiteY1" fmla="*/ 12608 h 366337"/>
                  <a:gd name="connsiteX2" fmla="*/ 694186 w 1175878"/>
                  <a:gd name="connsiteY2" fmla="*/ 28989 h 366337"/>
                  <a:gd name="connsiteX3" fmla="*/ 1146234 w 1175878"/>
                  <a:gd name="connsiteY3" fmla="*/ 212680 h 366337"/>
                  <a:gd name="connsiteX4" fmla="*/ 1161847 w 1175878"/>
                  <a:gd name="connsiteY4" fmla="*/ 321647 h 366337"/>
                  <a:gd name="connsiteX5" fmla="*/ 1055063 w 1175878"/>
                  <a:gd name="connsiteY5" fmla="*/ 359648 h 366337"/>
                  <a:gd name="connsiteX6" fmla="*/ 91427 w 1175878"/>
                  <a:gd name="connsiteY6" fmla="*/ 195461 h 366337"/>
                  <a:gd name="connsiteX7" fmla="*/ 0 w 1175878"/>
                  <a:gd name="connsiteY7" fmla="*/ 104034 h 366337"/>
                  <a:gd name="connsiteX8" fmla="*/ 0 w 1175878"/>
                  <a:gd name="connsiteY8" fmla="*/ 104035 h 366337"/>
                  <a:gd name="connsiteX0" fmla="*/ 0 w 1175878"/>
                  <a:gd name="connsiteY0" fmla="*/ 104035 h 366337"/>
                  <a:gd name="connsiteX1" fmla="*/ 91427 w 1175878"/>
                  <a:gd name="connsiteY1" fmla="*/ 12608 h 366337"/>
                  <a:gd name="connsiteX2" fmla="*/ 694186 w 1175878"/>
                  <a:gd name="connsiteY2" fmla="*/ 28989 h 366337"/>
                  <a:gd name="connsiteX3" fmla="*/ 1146234 w 1175878"/>
                  <a:gd name="connsiteY3" fmla="*/ 212680 h 366337"/>
                  <a:gd name="connsiteX4" fmla="*/ 1161847 w 1175878"/>
                  <a:gd name="connsiteY4" fmla="*/ 321647 h 366337"/>
                  <a:gd name="connsiteX5" fmla="*/ 1055063 w 1175878"/>
                  <a:gd name="connsiteY5" fmla="*/ 359648 h 366337"/>
                  <a:gd name="connsiteX6" fmla="*/ 91427 w 1175878"/>
                  <a:gd name="connsiteY6" fmla="*/ 195461 h 366337"/>
                  <a:gd name="connsiteX7" fmla="*/ 0 w 1175878"/>
                  <a:gd name="connsiteY7" fmla="*/ 104034 h 366337"/>
                  <a:gd name="connsiteX8" fmla="*/ 0 w 1175878"/>
                  <a:gd name="connsiteY8" fmla="*/ 104035 h 366337"/>
                  <a:gd name="connsiteX0" fmla="*/ 0 w 1175878"/>
                  <a:gd name="connsiteY0" fmla="*/ 104035 h 367025"/>
                  <a:gd name="connsiteX1" fmla="*/ 91427 w 1175878"/>
                  <a:gd name="connsiteY1" fmla="*/ 12608 h 367025"/>
                  <a:gd name="connsiteX2" fmla="*/ 694186 w 1175878"/>
                  <a:gd name="connsiteY2" fmla="*/ 28989 h 367025"/>
                  <a:gd name="connsiteX3" fmla="*/ 1146234 w 1175878"/>
                  <a:gd name="connsiteY3" fmla="*/ 212680 h 367025"/>
                  <a:gd name="connsiteX4" fmla="*/ 1161847 w 1175878"/>
                  <a:gd name="connsiteY4" fmla="*/ 321647 h 367025"/>
                  <a:gd name="connsiteX5" fmla="*/ 1055063 w 1175878"/>
                  <a:gd name="connsiteY5" fmla="*/ 359648 h 367025"/>
                  <a:gd name="connsiteX6" fmla="*/ 91427 w 1175878"/>
                  <a:gd name="connsiteY6" fmla="*/ 195461 h 367025"/>
                  <a:gd name="connsiteX7" fmla="*/ 0 w 1175878"/>
                  <a:gd name="connsiteY7" fmla="*/ 104034 h 367025"/>
                  <a:gd name="connsiteX8" fmla="*/ 0 w 1175878"/>
                  <a:gd name="connsiteY8" fmla="*/ 104035 h 367025"/>
                  <a:gd name="connsiteX0" fmla="*/ 0 w 1175878"/>
                  <a:gd name="connsiteY0" fmla="*/ 104035 h 364099"/>
                  <a:gd name="connsiteX1" fmla="*/ 91427 w 1175878"/>
                  <a:gd name="connsiteY1" fmla="*/ 12608 h 364099"/>
                  <a:gd name="connsiteX2" fmla="*/ 694186 w 1175878"/>
                  <a:gd name="connsiteY2" fmla="*/ 28989 h 364099"/>
                  <a:gd name="connsiteX3" fmla="*/ 1146234 w 1175878"/>
                  <a:gd name="connsiteY3" fmla="*/ 212680 h 364099"/>
                  <a:gd name="connsiteX4" fmla="*/ 1161847 w 1175878"/>
                  <a:gd name="connsiteY4" fmla="*/ 321647 h 364099"/>
                  <a:gd name="connsiteX5" fmla="*/ 1055063 w 1175878"/>
                  <a:gd name="connsiteY5" fmla="*/ 359648 h 364099"/>
                  <a:gd name="connsiteX6" fmla="*/ 91427 w 1175878"/>
                  <a:gd name="connsiteY6" fmla="*/ 195461 h 364099"/>
                  <a:gd name="connsiteX7" fmla="*/ 0 w 1175878"/>
                  <a:gd name="connsiteY7" fmla="*/ 104034 h 364099"/>
                  <a:gd name="connsiteX8" fmla="*/ 0 w 1175878"/>
                  <a:gd name="connsiteY8" fmla="*/ 104035 h 364099"/>
                  <a:gd name="connsiteX0" fmla="*/ 0 w 1175878"/>
                  <a:gd name="connsiteY0" fmla="*/ 104035 h 359648"/>
                  <a:gd name="connsiteX1" fmla="*/ 91427 w 1175878"/>
                  <a:gd name="connsiteY1" fmla="*/ 12608 h 359648"/>
                  <a:gd name="connsiteX2" fmla="*/ 694186 w 1175878"/>
                  <a:gd name="connsiteY2" fmla="*/ 28989 h 359648"/>
                  <a:gd name="connsiteX3" fmla="*/ 1146234 w 1175878"/>
                  <a:gd name="connsiteY3" fmla="*/ 212680 h 359648"/>
                  <a:gd name="connsiteX4" fmla="*/ 1161847 w 1175878"/>
                  <a:gd name="connsiteY4" fmla="*/ 321647 h 359648"/>
                  <a:gd name="connsiteX5" fmla="*/ 1055063 w 1175878"/>
                  <a:gd name="connsiteY5" fmla="*/ 359648 h 359648"/>
                  <a:gd name="connsiteX6" fmla="*/ 91427 w 1175878"/>
                  <a:gd name="connsiteY6" fmla="*/ 195461 h 359648"/>
                  <a:gd name="connsiteX7" fmla="*/ 0 w 1175878"/>
                  <a:gd name="connsiteY7" fmla="*/ 104034 h 359648"/>
                  <a:gd name="connsiteX8" fmla="*/ 0 w 1175878"/>
                  <a:gd name="connsiteY8" fmla="*/ 104035 h 359648"/>
                  <a:gd name="connsiteX0" fmla="*/ 0 w 1175878"/>
                  <a:gd name="connsiteY0" fmla="*/ 104035 h 363241"/>
                  <a:gd name="connsiteX1" fmla="*/ 91427 w 1175878"/>
                  <a:gd name="connsiteY1" fmla="*/ 12608 h 363241"/>
                  <a:gd name="connsiteX2" fmla="*/ 694186 w 1175878"/>
                  <a:gd name="connsiteY2" fmla="*/ 28989 h 363241"/>
                  <a:gd name="connsiteX3" fmla="*/ 1146234 w 1175878"/>
                  <a:gd name="connsiteY3" fmla="*/ 212680 h 363241"/>
                  <a:gd name="connsiteX4" fmla="*/ 1161847 w 1175878"/>
                  <a:gd name="connsiteY4" fmla="*/ 321647 h 363241"/>
                  <a:gd name="connsiteX5" fmla="*/ 1055063 w 1175878"/>
                  <a:gd name="connsiteY5" fmla="*/ 359648 h 363241"/>
                  <a:gd name="connsiteX6" fmla="*/ 91427 w 1175878"/>
                  <a:gd name="connsiteY6" fmla="*/ 195461 h 363241"/>
                  <a:gd name="connsiteX7" fmla="*/ 0 w 1175878"/>
                  <a:gd name="connsiteY7" fmla="*/ 104034 h 363241"/>
                  <a:gd name="connsiteX8" fmla="*/ 0 w 1175878"/>
                  <a:gd name="connsiteY8" fmla="*/ 104035 h 363241"/>
                  <a:gd name="connsiteX0" fmla="*/ 0 w 1175878"/>
                  <a:gd name="connsiteY0" fmla="*/ 104035 h 365023"/>
                  <a:gd name="connsiteX1" fmla="*/ 91427 w 1175878"/>
                  <a:gd name="connsiteY1" fmla="*/ 12608 h 365023"/>
                  <a:gd name="connsiteX2" fmla="*/ 694186 w 1175878"/>
                  <a:gd name="connsiteY2" fmla="*/ 28989 h 365023"/>
                  <a:gd name="connsiteX3" fmla="*/ 1146234 w 1175878"/>
                  <a:gd name="connsiteY3" fmla="*/ 212680 h 365023"/>
                  <a:gd name="connsiteX4" fmla="*/ 1161847 w 1175878"/>
                  <a:gd name="connsiteY4" fmla="*/ 321647 h 365023"/>
                  <a:gd name="connsiteX5" fmla="*/ 1055063 w 1175878"/>
                  <a:gd name="connsiteY5" fmla="*/ 359648 h 365023"/>
                  <a:gd name="connsiteX6" fmla="*/ 91427 w 1175878"/>
                  <a:gd name="connsiteY6" fmla="*/ 195461 h 365023"/>
                  <a:gd name="connsiteX7" fmla="*/ 0 w 1175878"/>
                  <a:gd name="connsiteY7" fmla="*/ 104034 h 365023"/>
                  <a:gd name="connsiteX8" fmla="*/ 0 w 1175878"/>
                  <a:gd name="connsiteY8" fmla="*/ 104035 h 365023"/>
                  <a:gd name="connsiteX0" fmla="*/ 0 w 1175878"/>
                  <a:gd name="connsiteY0" fmla="*/ 104035 h 368158"/>
                  <a:gd name="connsiteX1" fmla="*/ 91427 w 1175878"/>
                  <a:gd name="connsiteY1" fmla="*/ 12608 h 368158"/>
                  <a:gd name="connsiteX2" fmla="*/ 694186 w 1175878"/>
                  <a:gd name="connsiteY2" fmla="*/ 28989 h 368158"/>
                  <a:gd name="connsiteX3" fmla="*/ 1146234 w 1175878"/>
                  <a:gd name="connsiteY3" fmla="*/ 212680 h 368158"/>
                  <a:gd name="connsiteX4" fmla="*/ 1161847 w 1175878"/>
                  <a:gd name="connsiteY4" fmla="*/ 321647 h 368158"/>
                  <a:gd name="connsiteX5" fmla="*/ 1055063 w 1175878"/>
                  <a:gd name="connsiteY5" fmla="*/ 359648 h 368158"/>
                  <a:gd name="connsiteX6" fmla="*/ 91427 w 1175878"/>
                  <a:gd name="connsiteY6" fmla="*/ 195461 h 368158"/>
                  <a:gd name="connsiteX7" fmla="*/ 0 w 1175878"/>
                  <a:gd name="connsiteY7" fmla="*/ 104034 h 368158"/>
                  <a:gd name="connsiteX8" fmla="*/ 0 w 1175878"/>
                  <a:gd name="connsiteY8" fmla="*/ 104035 h 368158"/>
                  <a:gd name="connsiteX0" fmla="*/ 0 w 1177296"/>
                  <a:gd name="connsiteY0" fmla="*/ 104035 h 368158"/>
                  <a:gd name="connsiteX1" fmla="*/ 91427 w 1177296"/>
                  <a:gd name="connsiteY1" fmla="*/ 12608 h 368158"/>
                  <a:gd name="connsiteX2" fmla="*/ 694186 w 1177296"/>
                  <a:gd name="connsiteY2" fmla="*/ 28989 h 368158"/>
                  <a:gd name="connsiteX3" fmla="*/ 1146234 w 1177296"/>
                  <a:gd name="connsiteY3" fmla="*/ 212680 h 368158"/>
                  <a:gd name="connsiteX4" fmla="*/ 1161847 w 1177296"/>
                  <a:gd name="connsiteY4" fmla="*/ 321647 h 368158"/>
                  <a:gd name="connsiteX5" fmla="*/ 1055063 w 1177296"/>
                  <a:gd name="connsiteY5" fmla="*/ 359648 h 368158"/>
                  <a:gd name="connsiteX6" fmla="*/ 91427 w 1177296"/>
                  <a:gd name="connsiteY6" fmla="*/ 195461 h 368158"/>
                  <a:gd name="connsiteX7" fmla="*/ 0 w 1177296"/>
                  <a:gd name="connsiteY7" fmla="*/ 104034 h 368158"/>
                  <a:gd name="connsiteX8" fmla="*/ 0 w 1177296"/>
                  <a:gd name="connsiteY8" fmla="*/ 104035 h 36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296" h="368158">
                    <a:moveTo>
                      <a:pt x="0" y="104035"/>
                    </a:moveTo>
                    <a:cubicBezTo>
                      <a:pt x="0" y="53541"/>
                      <a:pt x="40933" y="12608"/>
                      <a:pt x="91427" y="12608"/>
                    </a:cubicBezTo>
                    <a:cubicBezTo>
                      <a:pt x="433542" y="-5180"/>
                      <a:pt x="498021" y="-7802"/>
                      <a:pt x="694186" y="28989"/>
                    </a:cubicBezTo>
                    <a:cubicBezTo>
                      <a:pt x="840401" y="63668"/>
                      <a:pt x="1064461" y="141326"/>
                      <a:pt x="1146234" y="212680"/>
                    </a:cubicBezTo>
                    <a:cubicBezTo>
                      <a:pt x="1171017" y="244013"/>
                      <a:pt x="1193244" y="251669"/>
                      <a:pt x="1161847" y="321647"/>
                    </a:cubicBezTo>
                    <a:cubicBezTo>
                      <a:pt x="1119809" y="377642"/>
                      <a:pt x="1094998" y="372764"/>
                      <a:pt x="1055063" y="359648"/>
                    </a:cubicBezTo>
                    <a:cubicBezTo>
                      <a:pt x="684155" y="155408"/>
                      <a:pt x="481657" y="161932"/>
                      <a:pt x="91427" y="195461"/>
                    </a:cubicBezTo>
                    <a:cubicBezTo>
                      <a:pt x="40933" y="195461"/>
                      <a:pt x="0" y="154528"/>
                      <a:pt x="0" y="104034"/>
                    </a:cubicBezTo>
                    <a:lnTo>
                      <a:pt x="0" y="1040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à coins arrondis 93"/>
              <p:cNvSpPr/>
              <p:nvPr/>
            </p:nvSpPr>
            <p:spPr>
              <a:xfrm>
                <a:off x="5464861" y="4629665"/>
                <a:ext cx="942975" cy="183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à coins arrondis 94"/>
              <p:cNvSpPr/>
              <p:nvPr/>
            </p:nvSpPr>
            <p:spPr>
              <a:xfrm>
                <a:off x="5464860" y="5006219"/>
                <a:ext cx="942975" cy="183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6" name="Groupe 85"/>
            <p:cNvGrpSpPr/>
            <p:nvPr/>
          </p:nvGrpSpPr>
          <p:grpSpPr>
            <a:xfrm>
              <a:off x="5424265" y="2549960"/>
              <a:ext cx="1023098" cy="580627"/>
              <a:chOff x="5424265" y="2549960"/>
              <a:chExt cx="1023098" cy="580627"/>
            </a:xfrm>
            <a:solidFill>
              <a:schemeClr val="tx2"/>
            </a:solidFill>
          </p:grpSpPr>
          <p:sp>
            <p:nvSpPr>
              <p:cNvPr id="87" name="Rectangle à coins arrondis 86"/>
              <p:cNvSpPr/>
              <p:nvPr/>
            </p:nvSpPr>
            <p:spPr>
              <a:xfrm rot="2718317">
                <a:off x="5223623" y="2750603"/>
                <a:ext cx="580625" cy="17934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à coins arrondis 87"/>
              <p:cNvSpPr/>
              <p:nvPr/>
            </p:nvSpPr>
            <p:spPr>
              <a:xfrm rot="18881683" flipV="1">
                <a:off x="5502762" y="2750602"/>
                <a:ext cx="580625" cy="17934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à coins arrondis 88"/>
              <p:cNvSpPr/>
              <p:nvPr/>
            </p:nvSpPr>
            <p:spPr>
              <a:xfrm rot="2718317">
                <a:off x="5788240" y="2750604"/>
                <a:ext cx="580625" cy="17934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à coins arrondis 89"/>
              <p:cNvSpPr/>
              <p:nvPr/>
            </p:nvSpPr>
            <p:spPr>
              <a:xfrm rot="18881683" flipV="1">
                <a:off x="6067379" y="2750603"/>
                <a:ext cx="580625" cy="17934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09" name="Rectangle 108"/>
          <p:cNvSpPr/>
          <p:nvPr/>
        </p:nvSpPr>
        <p:spPr>
          <a:xfrm>
            <a:off x="1966392" y="5884849"/>
            <a:ext cx="2611612" cy="338554"/>
          </a:xfrm>
          <a:prstGeom prst="rect">
            <a:avLst/>
          </a:prstGeom>
        </p:spPr>
        <p:txBody>
          <a:bodyPr wrap="none">
            <a:spAutoFit/>
          </a:bodyPr>
          <a:lstStyle/>
          <a:p>
            <a:pPr algn="ctr"/>
            <a:r>
              <a:rPr lang="fr-FR" sz="1600" kern="0" dirty="0" smtClean="0">
                <a:sym typeface="Myriad Pro"/>
              </a:rPr>
              <a:t>Service de gestion budgétaire</a:t>
            </a:r>
            <a:endParaRPr lang="fr-FR" sz="1050" dirty="0"/>
          </a:p>
        </p:txBody>
      </p:sp>
      <p:sp>
        <p:nvSpPr>
          <p:cNvPr id="110" name="Arc 109"/>
          <p:cNvSpPr/>
          <p:nvPr/>
        </p:nvSpPr>
        <p:spPr>
          <a:xfrm>
            <a:off x="1432977" y="3502002"/>
            <a:ext cx="2412373" cy="1610168"/>
          </a:xfrm>
          <a:prstGeom prst="arc">
            <a:avLst>
              <a:gd name="adj1" fmla="val 5611691"/>
              <a:gd name="adj2" fmla="val 10824978"/>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1" name="Titre 2"/>
          <p:cNvSpPr txBox="1">
            <a:spLocks/>
          </p:cNvSpPr>
          <p:nvPr/>
        </p:nvSpPr>
        <p:spPr>
          <a:xfrm>
            <a:off x="0" y="132347"/>
            <a:ext cx="12192000" cy="608852"/>
          </a:xfrm>
          <a:prstGeom prst="rect">
            <a:avLst/>
          </a:prstGeom>
          <a:ln>
            <a:noFill/>
          </a:ln>
        </p:spPr>
        <p:txBody>
          <a:bodyPr>
            <a:normAutofit fontScale="97500"/>
          </a:bodyPr>
          <a:lstStyle>
            <a:lvl1pPr algn="l" defTabSz="914400" rtl="0" eaLnBrk="1" latinLnBrk="0" hangingPunct="1">
              <a:lnSpc>
                <a:spcPct val="90000"/>
              </a:lnSpc>
              <a:spcBef>
                <a:spcPct val="0"/>
              </a:spcBef>
              <a:buNone/>
              <a:defRPr lang="fr-FR" sz="4000" kern="1200" cap="all" baseline="0" dirty="0">
                <a:solidFill>
                  <a:srgbClr val="00B0F0"/>
                </a:solidFill>
                <a:latin typeface="Gill Sans Std" panose="020B0502020104020203" pitchFamily="34" charset="0"/>
                <a:ea typeface="+mj-ea"/>
                <a:cs typeface="+mj-cs"/>
              </a:defRPr>
            </a:lvl1pPr>
          </a:lstStyle>
          <a:p>
            <a:pPr algn="ctr"/>
            <a:r>
              <a:rPr lang="fr-FR" sz="3600" dirty="0" smtClean="0">
                <a:solidFill>
                  <a:schemeClr val="tx2"/>
                </a:solidFill>
              </a:rPr>
              <a:t>Demain</a:t>
            </a:r>
            <a:endParaRPr lang="fr-FR" sz="3600" dirty="0">
              <a:solidFill>
                <a:schemeClr val="tx2"/>
              </a:solidFill>
            </a:endParaRPr>
          </a:p>
        </p:txBody>
      </p:sp>
      <p:sp>
        <p:nvSpPr>
          <p:cNvPr id="112" name="Rectangle 111"/>
          <p:cNvSpPr/>
          <p:nvPr/>
        </p:nvSpPr>
        <p:spPr>
          <a:xfrm>
            <a:off x="9036846" y="1371455"/>
            <a:ext cx="2491207" cy="1077218"/>
          </a:xfrm>
          <a:prstGeom prst="rect">
            <a:avLst/>
          </a:prstGeom>
        </p:spPr>
        <p:txBody>
          <a:bodyPr wrap="square">
            <a:spAutoFit/>
          </a:bodyPr>
          <a:lstStyle/>
          <a:p>
            <a:pPr algn="ctr"/>
            <a:r>
              <a:rPr lang="fr-FR" sz="1600" kern="0" dirty="0" smtClean="0">
                <a:sym typeface="Myriad Pro"/>
              </a:rPr>
              <a:t>Connexion via un programme sécurisé fourni par la banque (API) </a:t>
            </a:r>
            <a:r>
              <a:rPr lang="fr-FR" sz="1600" kern="0" dirty="0" smtClean="0">
                <a:solidFill>
                  <a:schemeClr val="tx2"/>
                </a:solidFill>
                <a:sym typeface="Myriad Pro"/>
              </a:rPr>
              <a:t>+ authentification forte</a:t>
            </a:r>
            <a:endParaRPr lang="fr-FR" sz="1050" dirty="0">
              <a:solidFill>
                <a:schemeClr val="tx2"/>
              </a:solidFill>
            </a:endParaRPr>
          </a:p>
        </p:txBody>
      </p:sp>
      <p:sp>
        <p:nvSpPr>
          <p:cNvPr id="113" name="Organigramme : Extraire 112"/>
          <p:cNvSpPr>
            <a:spLocks noChangeAspect="1"/>
          </p:cNvSpPr>
          <p:nvPr/>
        </p:nvSpPr>
        <p:spPr>
          <a:xfrm>
            <a:off x="8277804" y="1774343"/>
            <a:ext cx="1244465" cy="1108100"/>
          </a:xfrm>
          <a:prstGeom prst="flowChartExtract">
            <a:avLst/>
          </a:prstGeom>
          <a:solidFill>
            <a:schemeClr val="bg1"/>
          </a:solidFill>
          <a:ln w="1016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tIns="684000" bIns="0" rtlCol="0" anchor="b" anchorCtr="0"/>
          <a:lstStyle/>
          <a:p>
            <a:pPr algn="ctr"/>
            <a:r>
              <a:rPr lang="fr-FR" sz="6600" dirty="0" smtClean="0">
                <a:solidFill>
                  <a:schemeClr val="tx1"/>
                </a:solidFill>
                <a:latin typeface="Baskerville Old Face" panose="02020602080505020303" pitchFamily="18" charset="0"/>
                <a:sym typeface="Wingdings" panose="05000000000000000000" pitchFamily="2" charset="2"/>
              </a:rPr>
              <a:t></a:t>
            </a:r>
            <a:endParaRPr lang="fr-FR" sz="6600" dirty="0">
              <a:solidFill>
                <a:schemeClr val="tx1"/>
              </a:solidFill>
              <a:latin typeface="Baskerville Old Face" panose="02020602080505020303" pitchFamily="18" charset="0"/>
            </a:endParaRPr>
          </a:p>
        </p:txBody>
      </p:sp>
      <p:pic>
        <p:nvPicPr>
          <p:cNvPr id="55" name="Image 54"/>
          <p:cNvPicPr>
            <a:picLocks noChangeAspect="1"/>
          </p:cNvPicPr>
          <p:nvPr/>
        </p:nvPicPr>
        <p:blipFill>
          <a:blip r:embed="rId6" cstate="print"/>
          <a:stretch>
            <a:fillRect/>
          </a:stretch>
        </p:blipFill>
        <p:spPr>
          <a:xfrm>
            <a:off x="8066112" y="4692505"/>
            <a:ext cx="1008567" cy="768432"/>
          </a:xfrm>
          <a:prstGeom prst="rect">
            <a:avLst/>
          </a:prstGeom>
        </p:spPr>
      </p:pic>
      <p:sp>
        <p:nvSpPr>
          <p:cNvPr id="51" name="Arc 50"/>
          <p:cNvSpPr/>
          <p:nvPr/>
        </p:nvSpPr>
        <p:spPr>
          <a:xfrm>
            <a:off x="7846647" y="3490955"/>
            <a:ext cx="2412373" cy="1610168"/>
          </a:xfrm>
          <a:prstGeom prst="arc">
            <a:avLst>
              <a:gd name="adj1" fmla="val 80475"/>
              <a:gd name="adj2" fmla="val 5083325"/>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6" name="Connecteur droit avec flèche 55"/>
          <p:cNvCxnSpPr/>
          <p:nvPr/>
        </p:nvCxnSpPr>
        <p:spPr>
          <a:xfrm flipH="1">
            <a:off x="6760073" y="5093188"/>
            <a:ext cx="1144354" cy="14623"/>
          </a:xfrm>
          <a:prstGeom prst="straightConnector1">
            <a:avLst/>
          </a:prstGeom>
          <a:ln w="5715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114" name="Organigramme : Extraire 113"/>
          <p:cNvSpPr>
            <a:spLocks noChangeAspect="1"/>
          </p:cNvSpPr>
          <p:nvPr/>
        </p:nvSpPr>
        <p:spPr>
          <a:xfrm>
            <a:off x="8580528" y="4782121"/>
            <a:ext cx="1244465" cy="1108100"/>
          </a:xfrm>
          <a:prstGeom prst="flowChartExtract">
            <a:avLst/>
          </a:prstGeom>
          <a:solidFill>
            <a:schemeClr val="bg1"/>
          </a:solidFill>
          <a:ln w="1016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tIns="684000" bIns="0" rtlCol="0" anchor="b" anchorCtr="0"/>
          <a:lstStyle/>
          <a:p>
            <a:pPr algn="ctr"/>
            <a:r>
              <a:rPr lang="fr-FR" sz="6600" dirty="0" smtClean="0">
                <a:solidFill>
                  <a:schemeClr val="tx1"/>
                </a:solidFill>
                <a:latin typeface="Baskerville Old Face" panose="02020602080505020303" pitchFamily="18" charset="0"/>
                <a:sym typeface="Wingdings" panose="05000000000000000000" pitchFamily="2" charset="2"/>
              </a:rPr>
              <a:t></a:t>
            </a:r>
            <a:endParaRPr lang="fr-FR" sz="6600" dirty="0">
              <a:solidFill>
                <a:schemeClr val="tx1"/>
              </a:solidFill>
              <a:latin typeface="Baskerville Old Face" panose="02020602080505020303" pitchFamily="18" charset="0"/>
            </a:endParaRPr>
          </a:p>
        </p:txBody>
      </p:sp>
      <p:grpSp>
        <p:nvGrpSpPr>
          <p:cNvPr id="115" name="Groupe 114"/>
          <p:cNvGrpSpPr>
            <a:grpSpLocks noChangeAspect="1"/>
          </p:cNvGrpSpPr>
          <p:nvPr/>
        </p:nvGrpSpPr>
        <p:grpSpPr>
          <a:xfrm>
            <a:off x="968435" y="3210702"/>
            <a:ext cx="577850" cy="961949"/>
            <a:chOff x="8985917" y="3897873"/>
            <a:chExt cx="825357" cy="1373975"/>
          </a:xfrm>
        </p:grpSpPr>
        <p:grpSp>
          <p:nvGrpSpPr>
            <p:cNvPr id="116" name="Groupe 115"/>
            <p:cNvGrpSpPr>
              <a:grpSpLocks noChangeAspect="1"/>
            </p:cNvGrpSpPr>
            <p:nvPr/>
          </p:nvGrpSpPr>
          <p:grpSpPr>
            <a:xfrm>
              <a:off x="8985917" y="3897873"/>
              <a:ext cx="825357" cy="1373975"/>
              <a:chOff x="4880480" y="2967338"/>
              <a:chExt cx="610626" cy="1016510"/>
            </a:xfrm>
          </p:grpSpPr>
          <p:sp>
            <p:nvSpPr>
              <p:cNvPr id="121" name="Oval 8"/>
              <p:cNvSpPr>
                <a:spLocks noChangeAspect="1" noChangeArrowheads="1"/>
              </p:cNvSpPr>
              <p:nvPr/>
            </p:nvSpPr>
            <p:spPr bwMode="auto">
              <a:xfrm>
                <a:off x="4965793" y="2967338"/>
                <a:ext cx="446041" cy="446042"/>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2" name="AutoShape 15"/>
              <p:cNvSpPr>
                <a:spLocks noChangeAspect="1" noChangeArrowheads="1"/>
              </p:cNvSpPr>
              <p:nvPr/>
            </p:nvSpPr>
            <p:spPr bwMode="auto">
              <a:xfrm rot="16200000">
                <a:off x="4888047" y="3380790"/>
                <a:ext cx="595491" cy="610626"/>
              </a:xfrm>
              <a:prstGeom prst="flowChartDelay">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17" name="Bouée 116"/>
            <p:cNvSpPr>
              <a:spLocks noChangeAspect="1"/>
            </p:cNvSpPr>
            <p:nvPr/>
          </p:nvSpPr>
          <p:spPr>
            <a:xfrm>
              <a:off x="9144018" y="3944209"/>
              <a:ext cx="518598" cy="518598"/>
            </a:xfrm>
            <a:prstGeom prst="donut">
              <a:avLst>
                <a:gd name="adj" fmla="val 1366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8" name="Arc plein 117"/>
            <p:cNvSpPr>
              <a:spLocks noChangeAspect="1"/>
            </p:cNvSpPr>
            <p:nvPr/>
          </p:nvSpPr>
          <p:spPr>
            <a:xfrm>
              <a:off x="9034824" y="4517222"/>
              <a:ext cx="727543" cy="727543"/>
            </a:xfrm>
            <a:prstGeom prst="blockArc">
              <a:avLst>
                <a:gd name="adj1" fmla="val 10800000"/>
                <a:gd name="adj2" fmla="val 139"/>
                <a:gd name="adj3" fmla="val 1099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9" name="Arrondir un rectangle avec un coin du même côté 118"/>
            <p:cNvSpPr/>
            <p:nvPr/>
          </p:nvSpPr>
          <p:spPr>
            <a:xfrm rot="10800000">
              <a:off x="9034465" y="4870796"/>
              <a:ext cx="81659" cy="373978"/>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Arrondir un rectangle avec un coin du même côté 119"/>
            <p:cNvSpPr/>
            <p:nvPr/>
          </p:nvSpPr>
          <p:spPr>
            <a:xfrm rot="10800000">
              <a:off x="9680708" y="4869398"/>
              <a:ext cx="81659" cy="373978"/>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7" name="Arc 106"/>
          <p:cNvSpPr/>
          <p:nvPr/>
        </p:nvSpPr>
        <p:spPr>
          <a:xfrm>
            <a:off x="1638904" y="1362963"/>
            <a:ext cx="3199735" cy="3178270"/>
          </a:xfrm>
          <a:prstGeom prst="arc">
            <a:avLst>
              <a:gd name="adj1" fmla="val 10986843"/>
              <a:gd name="adj2" fmla="val 18542664"/>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3" name="Rectangle 122"/>
          <p:cNvSpPr/>
          <p:nvPr/>
        </p:nvSpPr>
        <p:spPr>
          <a:xfrm>
            <a:off x="806846" y="978309"/>
            <a:ext cx="1914306" cy="830997"/>
          </a:xfrm>
          <a:prstGeom prst="rect">
            <a:avLst/>
          </a:prstGeom>
        </p:spPr>
        <p:txBody>
          <a:bodyPr wrap="none">
            <a:spAutoFit/>
          </a:bodyPr>
          <a:lstStyle/>
          <a:p>
            <a:pPr algn="ctr"/>
            <a:r>
              <a:rPr lang="fr-FR" sz="1600" kern="0" dirty="0" smtClean="0">
                <a:sym typeface="Myriad Pro"/>
              </a:rPr>
              <a:t>Enregistre son</a:t>
            </a:r>
          </a:p>
          <a:p>
            <a:pPr algn="ctr"/>
            <a:r>
              <a:rPr lang="fr-FR" sz="1600" kern="0" dirty="0" smtClean="0">
                <a:sym typeface="Myriad Pro"/>
              </a:rPr>
              <a:t>identifiant Cyberplus</a:t>
            </a:r>
          </a:p>
          <a:p>
            <a:pPr algn="ctr"/>
            <a:r>
              <a:rPr lang="fr-FR" sz="1600" kern="0" dirty="0" smtClean="0">
                <a:sym typeface="Myriad Pro"/>
              </a:rPr>
              <a:t>+ mot de passe</a:t>
            </a:r>
            <a:endParaRPr lang="fr-FR" sz="1050" dirty="0"/>
          </a:p>
        </p:txBody>
      </p:sp>
      <p:sp>
        <p:nvSpPr>
          <p:cNvPr id="124" name="Arc 123"/>
          <p:cNvSpPr/>
          <p:nvPr/>
        </p:nvSpPr>
        <p:spPr>
          <a:xfrm rot="20972670">
            <a:off x="1595107" y="2526677"/>
            <a:ext cx="4279075" cy="1581205"/>
          </a:xfrm>
          <a:prstGeom prst="arc">
            <a:avLst>
              <a:gd name="adj1" fmla="val 11548966"/>
              <a:gd name="adj2" fmla="val 18542664"/>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5" name="Rectangle 124"/>
          <p:cNvSpPr/>
          <p:nvPr/>
        </p:nvSpPr>
        <p:spPr>
          <a:xfrm>
            <a:off x="2025759" y="2872543"/>
            <a:ext cx="1874231" cy="584775"/>
          </a:xfrm>
          <a:prstGeom prst="rect">
            <a:avLst/>
          </a:prstGeom>
        </p:spPr>
        <p:txBody>
          <a:bodyPr wrap="none">
            <a:spAutoFit/>
          </a:bodyPr>
          <a:lstStyle/>
          <a:p>
            <a:pPr algn="ctr"/>
            <a:r>
              <a:rPr lang="fr-FR" sz="1600" kern="0" dirty="0" smtClean="0">
                <a:sym typeface="Myriad Pro"/>
              </a:rPr>
              <a:t>Se connecte à l’appli</a:t>
            </a:r>
          </a:p>
          <a:p>
            <a:pPr algn="ctr"/>
            <a:r>
              <a:rPr lang="fr-FR" sz="1600" kern="0" dirty="0" smtClean="0">
                <a:sym typeface="Myriad Pro"/>
              </a:rPr>
              <a:t>ou le site de PFM</a:t>
            </a:r>
            <a:endParaRPr lang="fr-FR" sz="1050" dirty="0"/>
          </a:p>
        </p:txBody>
      </p:sp>
    </p:spTree>
    <p:extLst>
      <p:ext uri="{BB962C8B-B14F-4D97-AF65-F5344CB8AC3E}">
        <p14:creationId xmlns:p14="http://schemas.microsoft.com/office/powerpoint/2010/main" xmlns="" val="36940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p:bldP spid="112" grpId="0"/>
      <p:bldP spid="113" grpId="0" animBg="1"/>
      <p:bldP spid="1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33" y="132597"/>
            <a:ext cx="1642859" cy="608852"/>
          </a:xfrm>
        </p:spPr>
        <p:txBody>
          <a:bodyPr>
            <a:normAutofit fontScale="90000"/>
          </a:bodyPr>
          <a:lstStyle/>
          <a:p>
            <a:r>
              <a:rPr lang="fr-FR" dirty="0" smtClean="0">
                <a:solidFill>
                  <a:schemeClr val="bg1"/>
                </a:solidFill>
              </a:rPr>
              <a:t>DSP 2</a:t>
            </a:r>
            <a:endParaRPr lang="fr-FR" dirty="0">
              <a:solidFill>
                <a:schemeClr val="bg1"/>
              </a:solidFill>
            </a:endParaRPr>
          </a:p>
        </p:txBody>
      </p:sp>
      <p:sp>
        <p:nvSpPr>
          <p:cNvPr id="19" name="Rectangle 18"/>
          <p:cNvSpPr/>
          <p:nvPr/>
        </p:nvSpPr>
        <p:spPr>
          <a:xfrm>
            <a:off x="4861007" y="1867265"/>
            <a:ext cx="2566728" cy="707886"/>
          </a:xfrm>
          <a:prstGeom prst="rect">
            <a:avLst/>
          </a:prstGeom>
        </p:spPr>
        <p:txBody>
          <a:bodyPr wrap="none">
            <a:spAutoFit/>
          </a:bodyPr>
          <a:lstStyle/>
          <a:p>
            <a:pPr algn="ctr"/>
            <a:r>
              <a:rPr lang="fr-FR" sz="2000" kern="0" dirty="0" smtClean="0">
                <a:solidFill>
                  <a:srgbClr val="003C82"/>
                </a:solidFill>
                <a:sym typeface="Myriad Pro"/>
              </a:rPr>
              <a:t>Initiateurs de paiement</a:t>
            </a:r>
          </a:p>
          <a:p>
            <a:pPr algn="ctr"/>
            <a:r>
              <a:rPr lang="fr-FR" sz="2000" kern="0" dirty="0" smtClean="0">
                <a:solidFill>
                  <a:srgbClr val="003C82"/>
                </a:solidFill>
                <a:sym typeface="Myriad Pro"/>
              </a:rPr>
              <a:t>(PISP)</a:t>
            </a:r>
            <a:endParaRPr lang="fr-FR" sz="900" dirty="0">
              <a:solidFill>
                <a:srgbClr val="003C82"/>
              </a:solidFill>
            </a:endParaRPr>
          </a:p>
        </p:txBody>
      </p:sp>
      <p:grpSp>
        <p:nvGrpSpPr>
          <p:cNvPr id="31" name="Groupe 30"/>
          <p:cNvGrpSpPr>
            <a:grpSpLocks noChangeAspect="1"/>
          </p:cNvGrpSpPr>
          <p:nvPr/>
        </p:nvGrpSpPr>
        <p:grpSpPr>
          <a:xfrm>
            <a:off x="10093473" y="3391920"/>
            <a:ext cx="1054302" cy="879537"/>
            <a:chOff x="2253673" y="424873"/>
            <a:chExt cx="7318351" cy="6105236"/>
          </a:xfrm>
          <a:solidFill>
            <a:schemeClr val="tx1"/>
          </a:solidFill>
        </p:grpSpPr>
        <p:sp>
          <p:nvSpPr>
            <p:cNvPr id="32" name="Rectangle 31"/>
            <p:cNvSpPr/>
            <p:nvPr/>
          </p:nvSpPr>
          <p:spPr>
            <a:xfrm>
              <a:off x="2253673" y="6326909"/>
              <a:ext cx="7250545"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672773" y="5964959"/>
              <a:ext cx="6477577"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3208729"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4504129"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6356597"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651997" y="2382030"/>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3208729"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4504129"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356597"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7651997" y="5711296"/>
              <a:ext cx="1083872" cy="265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447843" y="2624792"/>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742583" y="2636371"/>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6596742" y="2624792"/>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7871400" y="2647949"/>
              <a:ext cx="605643" cy="308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Pentagone 45"/>
            <p:cNvSpPr/>
            <p:nvPr/>
          </p:nvSpPr>
          <p:spPr>
            <a:xfrm rot="16200000">
              <a:off x="5044535" y="-1281192"/>
              <a:ext cx="1829986" cy="5242115"/>
            </a:xfrm>
            <a:prstGeom prst="homePlate">
              <a:avLst>
                <a:gd name="adj" fmla="val 676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rot="1544259">
              <a:off x="5747503" y="852685"/>
              <a:ext cx="3824521" cy="198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rot="20097497">
              <a:off x="2338980" y="832536"/>
              <a:ext cx="3857513" cy="20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9" name="Arc 48"/>
          <p:cNvSpPr/>
          <p:nvPr/>
        </p:nvSpPr>
        <p:spPr>
          <a:xfrm>
            <a:off x="5572078" y="2124471"/>
            <a:ext cx="4664697" cy="2215701"/>
          </a:xfrm>
          <a:prstGeom prst="arc">
            <a:avLst>
              <a:gd name="adj1" fmla="val 16325073"/>
              <a:gd name="adj2" fmla="val 21581273"/>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Rectangle 51"/>
          <p:cNvSpPr/>
          <p:nvPr/>
        </p:nvSpPr>
        <p:spPr>
          <a:xfrm>
            <a:off x="7019472" y="5442497"/>
            <a:ext cx="2366352" cy="338554"/>
          </a:xfrm>
          <a:prstGeom prst="rect">
            <a:avLst/>
          </a:prstGeom>
        </p:spPr>
        <p:txBody>
          <a:bodyPr wrap="none">
            <a:spAutoFit/>
          </a:bodyPr>
          <a:lstStyle/>
          <a:p>
            <a:pPr algn="ctr"/>
            <a:r>
              <a:rPr lang="fr-FR" sz="1600" kern="0" dirty="0" smtClean="0">
                <a:sym typeface="Myriad Pro"/>
              </a:rPr>
              <a:t>Génération d’un paiement</a:t>
            </a:r>
          </a:p>
        </p:txBody>
      </p:sp>
      <p:sp>
        <p:nvSpPr>
          <p:cNvPr id="111" name="Titre 2"/>
          <p:cNvSpPr txBox="1">
            <a:spLocks/>
          </p:cNvSpPr>
          <p:nvPr/>
        </p:nvSpPr>
        <p:spPr>
          <a:xfrm>
            <a:off x="0" y="132347"/>
            <a:ext cx="12192000" cy="608852"/>
          </a:xfrm>
          <a:prstGeom prst="rect">
            <a:avLst/>
          </a:prstGeom>
        </p:spPr>
        <p:txBody>
          <a:bodyPr>
            <a:normAutofit fontScale="97500"/>
          </a:bodyPr>
          <a:lstStyle>
            <a:lvl1pPr algn="l" defTabSz="914400" rtl="0" eaLnBrk="1" latinLnBrk="0" hangingPunct="1">
              <a:lnSpc>
                <a:spcPct val="90000"/>
              </a:lnSpc>
              <a:spcBef>
                <a:spcPct val="0"/>
              </a:spcBef>
              <a:buNone/>
              <a:defRPr lang="fr-FR" sz="4000" kern="1200" cap="all" baseline="0" dirty="0">
                <a:solidFill>
                  <a:srgbClr val="00B0F0"/>
                </a:solidFill>
                <a:latin typeface="Gill Sans Std" panose="020B0502020104020203" pitchFamily="34" charset="0"/>
                <a:ea typeface="+mj-ea"/>
                <a:cs typeface="+mj-cs"/>
              </a:defRPr>
            </a:lvl1pPr>
          </a:lstStyle>
          <a:p>
            <a:pPr algn="ctr"/>
            <a:r>
              <a:rPr lang="fr-FR" sz="3600" dirty="0" smtClean="0">
                <a:solidFill>
                  <a:schemeClr val="tx2"/>
                </a:solidFill>
              </a:rPr>
              <a:t>Demain</a:t>
            </a:r>
            <a:endParaRPr lang="fr-FR" sz="3600" dirty="0">
              <a:solidFill>
                <a:schemeClr val="tx2"/>
              </a:solidFill>
            </a:endParaRPr>
          </a:p>
        </p:txBody>
      </p:sp>
      <p:sp>
        <p:nvSpPr>
          <p:cNvPr id="112" name="Rectangle 111"/>
          <p:cNvSpPr/>
          <p:nvPr/>
        </p:nvSpPr>
        <p:spPr>
          <a:xfrm>
            <a:off x="9036846" y="1371455"/>
            <a:ext cx="2491207" cy="1077218"/>
          </a:xfrm>
          <a:prstGeom prst="rect">
            <a:avLst/>
          </a:prstGeom>
        </p:spPr>
        <p:txBody>
          <a:bodyPr wrap="square">
            <a:spAutoFit/>
          </a:bodyPr>
          <a:lstStyle/>
          <a:p>
            <a:pPr algn="ctr"/>
            <a:r>
              <a:rPr lang="fr-FR" sz="1600" kern="0" dirty="0" smtClean="0">
                <a:sym typeface="Myriad Pro"/>
              </a:rPr>
              <a:t>Connexion via un programme sécurisé fourni par la banque (API) </a:t>
            </a:r>
            <a:r>
              <a:rPr lang="fr-FR" sz="1600" kern="0" dirty="0" smtClean="0">
                <a:solidFill>
                  <a:schemeClr val="tx2"/>
                </a:solidFill>
                <a:sym typeface="Myriad Pro"/>
              </a:rPr>
              <a:t>+ authentification forte</a:t>
            </a:r>
            <a:endParaRPr lang="fr-FR" sz="1050" dirty="0">
              <a:solidFill>
                <a:schemeClr val="tx2"/>
              </a:solidFill>
            </a:endParaRPr>
          </a:p>
        </p:txBody>
      </p:sp>
      <p:sp>
        <p:nvSpPr>
          <p:cNvPr id="51" name="Arc 50"/>
          <p:cNvSpPr/>
          <p:nvPr/>
        </p:nvSpPr>
        <p:spPr>
          <a:xfrm>
            <a:off x="7846647" y="3490955"/>
            <a:ext cx="2412373" cy="1610168"/>
          </a:xfrm>
          <a:prstGeom prst="arc">
            <a:avLst>
              <a:gd name="adj1" fmla="val 80475"/>
              <a:gd name="adj2" fmla="val 5083325"/>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15" name="Groupe 114"/>
          <p:cNvGrpSpPr>
            <a:grpSpLocks noChangeAspect="1"/>
          </p:cNvGrpSpPr>
          <p:nvPr/>
        </p:nvGrpSpPr>
        <p:grpSpPr>
          <a:xfrm>
            <a:off x="7653635" y="4705382"/>
            <a:ext cx="1122564" cy="604631"/>
            <a:chOff x="988049" y="4703259"/>
            <a:chExt cx="2102839" cy="1132621"/>
          </a:xfrm>
        </p:grpSpPr>
        <p:sp>
          <p:nvSpPr>
            <p:cNvPr id="116" name="Flèche droite 115"/>
            <p:cNvSpPr/>
            <p:nvPr/>
          </p:nvSpPr>
          <p:spPr>
            <a:xfrm>
              <a:off x="1861343" y="5012920"/>
              <a:ext cx="1229545" cy="822960"/>
            </a:xfrm>
            <a:prstGeom prst="rightArrow">
              <a:avLst>
                <a:gd name="adj1" fmla="val 36111"/>
                <a:gd name="adj2" fmla="val 101389"/>
              </a:avLst>
            </a:prstGeom>
            <a:solidFill>
              <a:schemeClr val="bg2"/>
            </a:solidFill>
            <a:ln w="381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Flèche droite 116"/>
            <p:cNvSpPr/>
            <p:nvPr/>
          </p:nvSpPr>
          <p:spPr>
            <a:xfrm rot="10800000">
              <a:off x="988049" y="4703259"/>
              <a:ext cx="1229545" cy="822960"/>
            </a:xfrm>
            <a:prstGeom prst="rightArrow">
              <a:avLst>
                <a:gd name="adj1" fmla="val 36111"/>
                <a:gd name="adj2" fmla="val 101389"/>
              </a:avLst>
            </a:prstGeom>
            <a:solidFill>
              <a:schemeClr val="bg2"/>
            </a:solidFill>
            <a:ln w="381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8" name="Groupe 117"/>
          <p:cNvGrpSpPr>
            <a:grpSpLocks noChangeAspect="1"/>
          </p:cNvGrpSpPr>
          <p:nvPr/>
        </p:nvGrpSpPr>
        <p:grpSpPr>
          <a:xfrm>
            <a:off x="3867485" y="4545139"/>
            <a:ext cx="690625" cy="834854"/>
            <a:chOff x="3762978" y="2530762"/>
            <a:chExt cx="2446919" cy="2957928"/>
          </a:xfrm>
        </p:grpSpPr>
        <p:sp>
          <p:nvSpPr>
            <p:cNvPr id="119" name="Corde 118"/>
            <p:cNvSpPr/>
            <p:nvPr/>
          </p:nvSpPr>
          <p:spPr>
            <a:xfrm>
              <a:off x="4665922" y="4941206"/>
              <a:ext cx="645307" cy="547484"/>
            </a:xfrm>
            <a:prstGeom prst="chord">
              <a:avLst>
                <a:gd name="adj1" fmla="val 27980"/>
                <a:gd name="adj2" fmla="val 1077502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apèze 119"/>
            <p:cNvSpPr/>
            <p:nvPr/>
          </p:nvSpPr>
          <p:spPr>
            <a:xfrm>
              <a:off x="3762978" y="3898904"/>
              <a:ext cx="2446919" cy="1125398"/>
            </a:xfrm>
            <a:prstGeom prst="trapezoid">
              <a:avLst>
                <a:gd name="adj" fmla="val 420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Arrondir un rectangle avec un coin du même côté 120"/>
            <p:cNvSpPr>
              <a:spLocks noChangeAspect="1"/>
            </p:cNvSpPr>
            <p:nvPr/>
          </p:nvSpPr>
          <p:spPr>
            <a:xfrm>
              <a:off x="4165977" y="2756296"/>
              <a:ext cx="1661131" cy="1421712"/>
            </a:xfrm>
            <a:prstGeom prst="round2SameRect">
              <a:avLst>
                <a:gd name="adj1" fmla="val 48582"/>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Arrondir un rectangle avec un coin du même côté 121"/>
            <p:cNvSpPr/>
            <p:nvPr/>
          </p:nvSpPr>
          <p:spPr>
            <a:xfrm>
              <a:off x="4757269" y="2530762"/>
              <a:ext cx="478535" cy="877812"/>
            </a:xfrm>
            <a:prstGeom prst="round2SameRect">
              <a:avLst>
                <a:gd name="adj1" fmla="val 48582"/>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23" name="Connecteur droit avec flèche 122"/>
          <p:cNvCxnSpPr/>
          <p:nvPr/>
        </p:nvCxnSpPr>
        <p:spPr>
          <a:xfrm flipH="1">
            <a:off x="4939245" y="5090105"/>
            <a:ext cx="2198635" cy="0"/>
          </a:xfrm>
          <a:prstGeom prst="straightConnector1">
            <a:avLst/>
          </a:prstGeom>
          <a:ln w="5715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3624334" y="5504340"/>
            <a:ext cx="1176925" cy="338554"/>
          </a:xfrm>
          <a:prstGeom prst="rect">
            <a:avLst/>
          </a:prstGeom>
        </p:spPr>
        <p:txBody>
          <a:bodyPr wrap="none">
            <a:spAutoFit/>
          </a:bodyPr>
          <a:lstStyle/>
          <a:p>
            <a:pPr algn="ctr"/>
            <a:r>
              <a:rPr lang="fr-FR" sz="1600" kern="0" dirty="0" smtClean="0">
                <a:sym typeface="Myriad Pro"/>
              </a:rPr>
              <a:t>Notification</a:t>
            </a:r>
            <a:endParaRPr lang="fr-FR" sz="1050" dirty="0"/>
          </a:p>
        </p:txBody>
      </p:sp>
      <p:sp>
        <p:nvSpPr>
          <p:cNvPr id="125" name="Arc 124"/>
          <p:cNvSpPr/>
          <p:nvPr/>
        </p:nvSpPr>
        <p:spPr>
          <a:xfrm>
            <a:off x="1520705" y="3502002"/>
            <a:ext cx="4014086" cy="1599121"/>
          </a:xfrm>
          <a:prstGeom prst="arc">
            <a:avLst>
              <a:gd name="adj1" fmla="val 5611691"/>
              <a:gd name="adj2" fmla="val 10824978"/>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26" name="Groupe 125"/>
          <p:cNvGrpSpPr>
            <a:grpSpLocks noChangeAspect="1"/>
          </p:cNvGrpSpPr>
          <p:nvPr/>
        </p:nvGrpSpPr>
        <p:grpSpPr>
          <a:xfrm>
            <a:off x="968435" y="3210702"/>
            <a:ext cx="577850" cy="961949"/>
            <a:chOff x="8985917" y="3897873"/>
            <a:chExt cx="825357" cy="1373975"/>
          </a:xfrm>
        </p:grpSpPr>
        <p:grpSp>
          <p:nvGrpSpPr>
            <p:cNvPr id="127" name="Groupe 126"/>
            <p:cNvGrpSpPr>
              <a:grpSpLocks noChangeAspect="1"/>
            </p:cNvGrpSpPr>
            <p:nvPr/>
          </p:nvGrpSpPr>
          <p:grpSpPr>
            <a:xfrm>
              <a:off x="8985917" y="3897873"/>
              <a:ext cx="825357" cy="1373975"/>
              <a:chOff x="4880480" y="2967338"/>
              <a:chExt cx="610626" cy="1016510"/>
            </a:xfrm>
          </p:grpSpPr>
          <p:sp>
            <p:nvSpPr>
              <p:cNvPr id="132" name="Oval 8"/>
              <p:cNvSpPr>
                <a:spLocks noChangeAspect="1" noChangeArrowheads="1"/>
              </p:cNvSpPr>
              <p:nvPr/>
            </p:nvSpPr>
            <p:spPr bwMode="auto">
              <a:xfrm>
                <a:off x="4965793" y="2967338"/>
                <a:ext cx="446041" cy="446042"/>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3" name="AutoShape 15"/>
              <p:cNvSpPr>
                <a:spLocks noChangeAspect="1" noChangeArrowheads="1"/>
              </p:cNvSpPr>
              <p:nvPr/>
            </p:nvSpPr>
            <p:spPr bwMode="auto">
              <a:xfrm rot="16200000">
                <a:off x="4888047" y="3380790"/>
                <a:ext cx="595491" cy="610626"/>
              </a:xfrm>
              <a:prstGeom prst="flowChartDelay">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28" name="Bouée 127"/>
            <p:cNvSpPr>
              <a:spLocks noChangeAspect="1"/>
            </p:cNvSpPr>
            <p:nvPr/>
          </p:nvSpPr>
          <p:spPr>
            <a:xfrm>
              <a:off x="9144018" y="3944209"/>
              <a:ext cx="518598" cy="518598"/>
            </a:xfrm>
            <a:prstGeom prst="donut">
              <a:avLst>
                <a:gd name="adj" fmla="val 1366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9" name="Arc plein 128"/>
            <p:cNvSpPr>
              <a:spLocks noChangeAspect="1"/>
            </p:cNvSpPr>
            <p:nvPr/>
          </p:nvSpPr>
          <p:spPr>
            <a:xfrm>
              <a:off x="9034824" y="4517222"/>
              <a:ext cx="727543" cy="727543"/>
            </a:xfrm>
            <a:prstGeom prst="blockArc">
              <a:avLst>
                <a:gd name="adj1" fmla="val 10800000"/>
                <a:gd name="adj2" fmla="val 139"/>
                <a:gd name="adj3" fmla="val 1099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0" name="Arrondir un rectangle avec un coin du même côté 129"/>
            <p:cNvSpPr/>
            <p:nvPr/>
          </p:nvSpPr>
          <p:spPr>
            <a:xfrm rot="10800000">
              <a:off x="9034465" y="4870796"/>
              <a:ext cx="81659" cy="373978"/>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Arrondir un rectangle avec un coin du même côté 130"/>
            <p:cNvSpPr/>
            <p:nvPr/>
          </p:nvSpPr>
          <p:spPr>
            <a:xfrm rot="10800000">
              <a:off x="9680708" y="4869398"/>
              <a:ext cx="81659" cy="373978"/>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4" name="Rectangle 133"/>
          <p:cNvSpPr/>
          <p:nvPr/>
        </p:nvSpPr>
        <p:spPr>
          <a:xfrm>
            <a:off x="4363695" y="638879"/>
            <a:ext cx="3464610" cy="400110"/>
          </a:xfrm>
          <a:prstGeom prst="rect">
            <a:avLst/>
          </a:prstGeom>
        </p:spPr>
        <p:txBody>
          <a:bodyPr wrap="square">
            <a:spAutoFit/>
          </a:bodyPr>
          <a:lstStyle/>
          <a:p>
            <a:pPr algn="ctr"/>
            <a:r>
              <a:rPr lang="fr-FR" sz="2000" kern="0" dirty="0" smtClean="0">
                <a:solidFill>
                  <a:srgbClr val="003C82"/>
                </a:solidFill>
                <a:sym typeface="Myriad Pro"/>
              </a:rPr>
              <a:t>Besoin de payer un tiers</a:t>
            </a:r>
            <a:endParaRPr lang="fr-FR" sz="900" dirty="0">
              <a:solidFill>
                <a:srgbClr val="003C82"/>
              </a:solidFill>
            </a:endParaRPr>
          </a:p>
        </p:txBody>
      </p:sp>
      <p:grpSp>
        <p:nvGrpSpPr>
          <p:cNvPr id="135" name="Groupe 134"/>
          <p:cNvGrpSpPr>
            <a:grpSpLocks noChangeAspect="1"/>
          </p:cNvGrpSpPr>
          <p:nvPr/>
        </p:nvGrpSpPr>
        <p:grpSpPr>
          <a:xfrm>
            <a:off x="3277418" y="3413228"/>
            <a:ext cx="573960" cy="388307"/>
            <a:chOff x="2950369" y="1579418"/>
            <a:chExt cx="4409281" cy="2983057"/>
          </a:xfrm>
        </p:grpSpPr>
        <p:sp>
          <p:nvSpPr>
            <p:cNvPr id="136" name="Forme libre 135"/>
            <p:cNvSpPr/>
            <p:nvPr/>
          </p:nvSpPr>
          <p:spPr>
            <a:xfrm>
              <a:off x="3518766" y="1579418"/>
              <a:ext cx="2632652" cy="895927"/>
            </a:xfrm>
            <a:custGeom>
              <a:avLst/>
              <a:gdLst>
                <a:gd name="connsiteX0" fmla="*/ 2632364 w 2641600"/>
                <a:gd name="connsiteY0" fmla="*/ 895927 h 895927"/>
                <a:gd name="connsiteX1" fmla="*/ 2641600 w 2641600"/>
                <a:gd name="connsiteY1" fmla="*/ 0 h 895927"/>
                <a:gd name="connsiteX2" fmla="*/ 0 w 2641600"/>
                <a:gd name="connsiteY2" fmla="*/ 332509 h 895927"/>
                <a:gd name="connsiteX3" fmla="*/ 18473 w 2641600"/>
                <a:gd name="connsiteY3" fmla="*/ 544946 h 895927"/>
                <a:gd name="connsiteX0" fmla="*/ 2637704 w 2646940"/>
                <a:gd name="connsiteY0" fmla="*/ 895927 h 895927"/>
                <a:gd name="connsiteX1" fmla="*/ 2646940 w 2646940"/>
                <a:gd name="connsiteY1" fmla="*/ 0 h 895927"/>
                <a:gd name="connsiteX2" fmla="*/ 5340 w 2646940"/>
                <a:gd name="connsiteY2" fmla="*/ 332509 h 895927"/>
                <a:gd name="connsiteX3" fmla="*/ 0 w 2646940"/>
                <a:gd name="connsiteY3" fmla="*/ 544946 h 895927"/>
                <a:gd name="connsiteX0" fmla="*/ 2637704 w 2646940"/>
                <a:gd name="connsiteY0" fmla="*/ 895927 h 895927"/>
                <a:gd name="connsiteX1" fmla="*/ 2646940 w 2646940"/>
                <a:gd name="connsiteY1" fmla="*/ 0 h 895927"/>
                <a:gd name="connsiteX2" fmla="*/ 19628 w 2646940"/>
                <a:gd name="connsiteY2" fmla="*/ 332509 h 895927"/>
                <a:gd name="connsiteX3" fmla="*/ 0 w 2646940"/>
                <a:gd name="connsiteY3" fmla="*/ 544946 h 895927"/>
                <a:gd name="connsiteX0" fmla="*/ 2623416 w 2632652"/>
                <a:gd name="connsiteY0" fmla="*/ 895927 h 895927"/>
                <a:gd name="connsiteX1" fmla="*/ 2632652 w 2632652"/>
                <a:gd name="connsiteY1" fmla="*/ 0 h 895927"/>
                <a:gd name="connsiteX2" fmla="*/ 5340 w 2632652"/>
                <a:gd name="connsiteY2" fmla="*/ 332509 h 895927"/>
                <a:gd name="connsiteX3" fmla="*/ 0 w 2632652"/>
                <a:gd name="connsiteY3" fmla="*/ 544946 h 895927"/>
              </a:gdLst>
              <a:ahLst/>
              <a:cxnLst>
                <a:cxn ang="0">
                  <a:pos x="connsiteX0" y="connsiteY0"/>
                </a:cxn>
                <a:cxn ang="0">
                  <a:pos x="connsiteX1" y="connsiteY1"/>
                </a:cxn>
                <a:cxn ang="0">
                  <a:pos x="connsiteX2" y="connsiteY2"/>
                </a:cxn>
                <a:cxn ang="0">
                  <a:pos x="connsiteX3" y="connsiteY3"/>
                </a:cxn>
              </a:cxnLst>
              <a:rect l="l" t="t" r="r" b="b"/>
              <a:pathLst>
                <a:path w="2632652" h="895927">
                  <a:moveTo>
                    <a:pt x="2623416" y="895927"/>
                  </a:moveTo>
                  <a:cubicBezTo>
                    <a:pt x="2626495" y="597285"/>
                    <a:pt x="2629573" y="298642"/>
                    <a:pt x="2632652" y="0"/>
                  </a:cubicBezTo>
                  <a:lnTo>
                    <a:pt x="5340" y="332509"/>
                  </a:lnTo>
                  <a:lnTo>
                    <a:pt x="0" y="544946"/>
                  </a:ln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Forme libre 136"/>
            <p:cNvSpPr/>
            <p:nvPr/>
          </p:nvSpPr>
          <p:spPr>
            <a:xfrm>
              <a:off x="3509963" y="3124200"/>
              <a:ext cx="1190625" cy="1438275"/>
            </a:xfrm>
            <a:custGeom>
              <a:avLst/>
              <a:gdLst>
                <a:gd name="connsiteX0" fmla="*/ 4762 w 1190625"/>
                <a:gd name="connsiteY0" fmla="*/ 0 h 1438275"/>
                <a:gd name="connsiteX1" fmla="*/ 0 w 1190625"/>
                <a:gd name="connsiteY1" fmla="*/ 776288 h 1438275"/>
                <a:gd name="connsiteX2" fmla="*/ 47625 w 1190625"/>
                <a:gd name="connsiteY2" fmla="*/ 847725 h 1438275"/>
                <a:gd name="connsiteX3" fmla="*/ 152400 w 1190625"/>
                <a:gd name="connsiteY3" fmla="*/ 895350 h 1438275"/>
                <a:gd name="connsiteX4" fmla="*/ 1181100 w 1190625"/>
                <a:gd name="connsiteY4" fmla="*/ 752475 h 1438275"/>
                <a:gd name="connsiteX5" fmla="*/ 1190625 w 1190625"/>
                <a:gd name="connsiteY5" fmla="*/ 1285875 h 1438275"/>
                <a:gd name="connsiteX6" fmla="*/ 1128712 w 1190625"/>
                <a:gd name="connsiteY6" fmla="*/ 1362075 h 1438275"/>
                <a:gd name="connsiteX7" fmla="*/ 452437 w 1190625"/>
                <a:gd name="connsiteY7" fmla="*/ 1438275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625" h="1438275">
                  <a:moveTo>
                    <a:pt x="4762" y="0"/>
                  </a:moveTo>
                  <a:cubicBezTo>
                    <a:pt x="3175" y="258763"/>
                    <a:pt x="1587" y="517525"/>
                    <a:pt x="0" y="776288"/>
                  </a:cubicBezTo>
                  <a:lnTo>
                    <a:pt x="47625" y="847725"/>
                  </a:lnTo>
                  <a:lnTo>
                    <a:pt x="152400" y="895350"/>
                  </a:lnTo>
                  <a:lnTo>
                    <a:pt x="1181100" y="752475"/>
                  </a:lnTo>
                  <a:lnTo>
                    <a:pt x="1190625" y="1285875"/>
                  </a:lnTo>
                  <a:lnTo>
                    <a:pt x="1128712" y="1362075"/>
                  </a:lnTo>
                  <a:lnTo>
                    <a:pt x="452437" y="1438275"/>
                  </a:ln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Forme libre 137"/>
            <p:cNvSpPr/>
            <p:nvPr/>
          </p:nvSpPr>
          <p:spPr>
            <a:xfrm>
              <a:off x="5041900" y="2565400"/>
              <a:ext cx="1987550" cy="1854200"/>
            </a:xfrm>
            <a:custGeom>
              <a:avLst/>
              <a:gdLst>
                <a:gd name="connsiteX0" fmla="*/ 1981200 w 1987550"/>
                <a:gd name="connsiteY0" fmla="*/ 209550 h 1854200"/>
                <a:gd name="connsiteX1" fmla="*/ 1987550 w 1987550"/>
                <a:gd name="connsiteY1" fmla="*/ 69850 h 1854200"/>
                <a:gd name="connsiteX2" fmla="*/ 1911350 w 1987550"/>
                <a:gd name="connsiteY2" fmla="*/ 0 h 1854200"/>
                <a:gd name="connsiteX3" fmla="*/ 6350 w 1987550"/>
                <a:gd name="connsiteY3" fmla="*/ 241300 h 1854200"/>
                <a:gd name="connsiteX4" fmla="*/ 0 w 1987550"/>
                <a:gd name="connsiteY4" fmla="*/ 1790700 h 1854200"/>
                <a:gd name="connsiteX5" fmla="*/ 50800 w 1987550"/>
                <a:gd name="connsiteY5" fmla="*/ 1854200 h 1854200"/>
                <a:gd name="connsiteX6" fmla="*/ 1358900 w 1987550"/>
                <a:gd name="connsiteY6" fmla="*/ 169545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550" h="1854200">
                  <a:moveTo>
                    <a:pt x="1981200" y="209550"/>
                  </a:moveTo>
                  <a:lnTo>
                    <a:pt x="1987550" y="69850"/>
                  </a:lnTo>
                  <a:lnTo>
                    <a:pt x="1911350" y="0"/>
                  </a:lnTo>
                  <a:lnTo>
                    <a:pt x="6350" y="241300"/>
                  </a:lnTo>
                  <a:cubicBezTo>
                    <a:pt x="4233" y="757767"/>
                    <a:pt x="2117" y="1274233"/>
                    <a:pt x="0" y="1790700"/>
                  </a:cubicBezTo>
                  <a:lnTo>
                    <a:pt x="50800" y="1854200"/>
                  </a:lnTo>
                  <a:lnTo>
                    <a:pt x="1358900" y="1695450"/>
                  </a:ln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Forme libre 138"/>
            <p:cNvSpPr/>
            <p:nvPr/>
          </p:nvSpPr>
          <p:spPr>
            <a:xfrm>
              <a:off x="6604000" y="2921000"/>
              <a:ext cx="755650" cy="1327150"/>
            </a:xfrm>
            <a:custGeom>
              <a:avLst/>
              <a:gdLst>
                <a:gd name="connsiteX0" fmla="*/ 755650 w 755650"/>
                <a:gd name="connsiteY0" fmla="*/ 69850 h 1327150"/>
                <a:gd name="connsiteX1" fmla="*/ 755650 w 755650"/>
                <a:gd name="connsiteY1" fmla="*/ 1193800 h 1327150"/>
                <a:gd name="connsiteX2" fmla="*/ 717550 w 755650"/>
                <a:gd name="connsiteY2" fmla="*/ 1270000 h 1327150"/>
                <a:gd name="connsiteX3" fmla="*/ 69850 w 755650"/>
                <a:gd name="connsiteY3" fmla="*/ 1327150 h 1327150"/>
                <a:gd name="connsiteX4" fmla="*/ 0 w 755650"/>
                <a:gd name="connsiteY4" fmla="*/ 1276350 h 1327150"/>
                <a:gd name="connsiteX5" fmla="*/ 0 w 755650"/>
                <a:gd name="connsiteY5" fmla="*/ 152400 h 1327150"/>
                <a:gd name="connsiteX6" fmla="*/ 63500 w 755650"/>
                <a:gd name="connsiteY6" fmla="*/ 76200 h 1327150"/>
                <a:gd name="connsiteX7" fmla="*/ 679450 w 755650"/>
                <a:gd name="connsiteY7" fmla="*/ 0 h 1327150"/>
                <a:gd name="connsiteX8" fmla="*/ 755650 w 755650"/>
                <a:gd name="connsiteY8" fmla="*/ 6985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650" h="1327150">
                  <a:moveTo>
                    <a:pt x="755650" y="69850"/>
                  </a:moveTo>
                  <a:lnTo>
                    <a:pt x="755650" y="1193800"/>
                  </a:lnTo>
                  <a:lnTo>
                    <a:pt x="717550" y="1270000"/>
                  </a:lnTo>
                  <a:lnTo>
                    <a:pt x="69850" y="1327150"/>
                  </a:lnTo>
                  <a:lnTo>
                    <a:pt x="0" y="1276350"/>
                  </a:lnTo>
                  <a:lnTo>
                    <a:pt x="0" y="152400"/>
                  </a:lnTo>
                  <a:lnTo>
                    <a:pt x="63500" y="76200"/>
                  </a:lnTo>
                  <a:lnTo>
                    <a:pt x="679450" y="0"/>
                  </a:lnTo>
                  <a:lnTo>
                    <a:pt x="755650" y="69850"/>
                  </a:lnTo>
                  <a:close/>
                </a:path>
              </a:pathLst>
            </a:cu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Forme libre 139"/>
            <p:cNvSpPr/>
            <p:nvPr/>
          </p:nvSpPr>
          <p:spPr>
            <a:xfrm>
              <a:off x="2950369" y="2368550"/>
              <a:ext cx="844216" cy="868362"/>
            </a:xfrm>
            <a:custGeom>
              <a:avLst/>
              <a:gdLst>
                <a:gd name="connsiteX0" fmla="*/ 165100 w 876300"/>
                <a:gd name="connsiteY0" fmla="*/ 0 h 901700"/>
                <a:gd name="connsiteX1" fmla="*/ 876300 w 876300"/>
                <a:gd name="connsiteY1" fmla="*/ 0 h 901700"/>
                <a:gd name="connsiteX2" fmla="*/ 0 w 876300"/>
                <a:gd name="connsiteY2" fmla="*/ 901700 h 901700"/>
                <a:gd name="connsiteX3" fmla="*/ 869950 w 876300"/>
                <a:gd name="connsiteY3" fmla="*/ 6350 h 901700"/>
                <a:gd name="connsiteX4" fmla="*/ 869950 w 876300"/>
                <a:gd name="connsiteY4" fmla="*/ 736600 h 901700"/>
                <a:gd name="connsiteX0" fmla="*/ 165100 w 879475"/>
                <a:gd name="connsiteY0" fmla="*/ 0 h 901700"/>
                <a:gd name="connsiteX1" fmla="*/ 876300 w 879475"/>
                <a:gd name="connsiteY1" fmla="*/ 0 h 901700"/>
                <a:gd name="connsiteX2" fmla="*/ 0 w 879475"/>
                <a:gd name="connsiteY2" fmla="*/ 901700 h 901700"/>
                <a:gd name="connsiteX3" fmla="*/ 879475 w 879475"/>
                <a:gd name="connsiteY3" fmla="*/ 1588 h 901700"/>
                <a:gd name="connsiteX4" fmla="*/ 869950 w 879475"/>
                <a:gd name="connsiteY4" fmla="*/ 736600 h 901700"/>
                <a:gd name="connsiteX0" fmla="*/ 165100 w 879475"/>
                <a:gd name="connsiteY0" fmla="*/ 0 h 901700"/>
                <a:gd name="connsiteX1" fmla="*/ 876300 w 879475"/>
                <a:gd name="connsiteY1" fmla="*/ 0 h 901700"/>
                <a:gd name="connsiteX2" fmla="*/ 0 w 879475"/>
                <a:gd name="connsiteY2" fmla="*/ 901700 h 901700"/>
                <a:gd name="connsiteX3" fmla="*/ 879475 w 879475"/>
                <a:gd name="connsiteY3" fmla="*/ 1588 h 901700"/>
                <a:gd name="connsiteX4" fmla="*/ 874713 w 879475"/>
                <a:gd name="connsiteY4" fmla="*/ 736600 h 901700"/>
                <a:gd name="connsiteX0" fmla="*/ 165100 w 879475"/>
                <a:gd name="connsiteY0" fmla="*/ 0 h 901700"/>
                <a:gd name="connsiteX1" fmla="*/ 876300 w 879475"/>
                <a:gd name="connsiteY1" fmla="*/ 0 h 901700"/>
                <a:gd name="connsiteX2" fmla="*/ 0 w 879475"/>
                <a:gd name="connsiteY2" fmla="*/ 901700 h 901700"/>
                <a:gd name="connsiteX3" fmla="*/ 879475 w 879475"/>
                <a:gd name="connsiteY3" fmla="*/ 1588 h 901700"/>
                <a:gd name="connsiteX4" fmla="*/ 877094 w 879475"/>
                <a:gd name="connsiteY4" fmla="*/ 736600 h 901700"/>
                <a:gd name="connsiteX0" fmla="*/ 165100 w 879934"/>
                <a:gd name="connsiteY0" fmla="*/ 0 h 901700"/>
                <a:gd name="connsiteX1" fmla="*/ 876300 w 879934"/>
                <a:gd name="connsiteY1" fmla="*/ 0 h 901700"/>
                <a:gd name="connsiteX2" fmla="*/ 0 w 879934"/>
                <a:gd name="connsiteY2" fmla="*/ 901700 h 901700"/>
                <a:gd name="connsiteX3" fmla="*/ 879475 w 879934"/>
                <a:gd name="connsiteY3" fmla="*/ 1588 h 901700"/>
                <a:gd name="connsiteX4" fmla="*/ 879476 w 879934"/>
                <a:gd name="connsiteY4" fmla="*/ 736600 h 901700"/>
                <a:gd name="connsiteX0" fmla="*/ 129382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736600 h 868362"/>
                <a:gd name="connsiteX0" fmla="*/ 129382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712787 h 868362"/>
                <a:gd name="connsiteX0" fmla="*/ 129382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46050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57957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62719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93737 h 868362"/>
                <a:gd name="connsiteX0" fmla="*/ 162719 w 844216"/>
                <a:gd name="connsiteY0" fmla="*/ 0 h 868362"/>
                <a:gd name="connsiteX1" fmla="*/ 840582 w 844216"/>
                <a:gd name="connsiteY1" fmla="*/ 0 h 868362"/>
                <a:gd name="connsiteX2" fmla="*/ 0 w 844216"/>
                <a:gd name="connsiteY2" fmla="*/ 868362 h 868362"/>
                <a:gd name="connsiteX3" fmla="*/ 843757 w 844216"/>
                <a:gd name="connsiteY3" fmla="*/ 1588 h 868362"/>
                <a:gd name="connsiteX4" fmla="*/ 843758 w 844216"/>
                <a:gd name="connsiteY4" fmla="*/ 684212 h 86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16" h="868362">
                  <a:moveTo>
                    <a:pt x="162719" y="0"/>
                  </a:moveTo>
                  <a:lnTo>
                    <a:pt x="840582" y="0"/>
                  </a:lnTo>
                  <a:lnTo>
                    <a:pt x="0" y="868362"/>
                  </a:lnTo>
                  <a:lnTo>
                    <a:pt x="843757" y="1588"/>
                  </a:lnTo>
                  <a:cubicBezTo>
                    <a:pt x="842170" y="246592"/>
                    <a:pt x="845345" y="439208"/>
                    <a:pt x="843758" y="684212"/>
                  </a:cubicBezTo>
                </a:path>
              </a:pathLst>
            </a:custGeom>
            <a:no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1" name="Rectangle 140"/>
          <p:cNvSpPr/>
          <p:nvPr/>
        </p:nvSpPr>
        <p:spPr>
          <a:xfrm>
            <a:off x="3034148" y="3817582"/>
            <a:ext cx="1031051" cy="338554"/>
          </a:xfrm>
          <a:prstGeom prst="rect">
            <a:avLst/>
          </a:prstGeom>
        </p:spPr>
        <p:txBody>
          <a:bodyPr wrap="none">
            <a:spAutoFit/>
          </a:bodyPr>
          <a:lstStyle/>
          <a:p>
            <a:r>
              <a:rPr lang="fr-FR" sz="1600" kern="0" dirty="0" smtClean="0">
                <a:solidFill>
                  <a:srgbClr val="003C82"/>
                </a:solidFill>
                <a:sym typeface="Myriad Pro"/>
              </a:rPr>
              <a:t>Cyberplus</a:t>
            </a:r>
            <a:endParaRPr lang="fr-FR" sz="1050" dirty="0">
              <a:solidFill>
                <a:srgbClr val="003C82"/>
              </a:solidFill>
            </a:endParaRPr>
          </a:p>
        </p:txBody>
      </p:sp>
      <p:cxnSp>
        <p:nvCxnSpPr>
          <p:cNvPr id="143" name="Connecteur droit avec flèche 142"/>
          <p:cNvCxnSpPr/>
          <p:nvPr/>
        </p:nvCxnSpPr>
        <p:spPr>
          <a:xfrm>
            <a:off x="1966392" y="3655553"/>
            <a:ext cx="1067757" cy="0"/>
          </a:xfrm>
          <a:prstGeom prst="straightConnector1">
            <a:avLst/>
          </a:prstGeom>
          <a:ln w="5715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107" name="Multiplier 106"/>
          <p:cNvSpPr/>
          <p:nvPr/>
        </p:nvSpPr>
        <p:spPr>
          <a:xfrm>
            <a:off x="1595721" y="3210702"/>
            <a:ext cx="2483679" cy="1031481"/>
          </a:xfrm>
          <a:prstGeom prst="mathMultiply">
            <a:avLst>
              <a:gd name="adj1" fmla="val 124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Organigramme : Extraire 143"/>
          <p:cNvSpPr>
            <a:spLocks noChangeAspect="1"/>
          </p:cNvSpPr>
          <p:nvPr/>
        </p:nvSpPr>
        <p:spPr>
          <a:xfrm>
            <a:off x="2381442" y="3041513"/>
            <a:ext cx="1244465" cy="1117927"/>
          </a:xfrm>
          <a:prstGeom prst="flowChartExtract">
            <a:avLst/>
          </a:prstGeom>
          <a:solidFill>
            <a:schemeClr val="bg1"/>
          </a:solidFill>
          <a:ln w="1016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tIns="684000" bIns="0" rtlCol="0" anchor="b" anchorCtr="0"/>
          <a:lstStyle/>
          <a:p>
            <a:pPr algn="ctr"/>
            <a:r>
              <a:rPr lang="fr-FR" sz="6600" dirty="0" smtClean="0">
                <a:solidFill>
                  <a:schemeClr val="tx2"/>
                </a:solidFill>
                <a:latin typeface="Baskerville Old Face" panose="02020602080505020303" pitchFamily="18" charset="0"/>
              </a:rPr>
              <a:t>!</a:t>
            </a:r>
            <a:endParaRPr lang="fr-FR" sz="6600" dirty="0">
              <a:solidFill>
                <a:schemeClr val="tx2"/>
              </a:solidFill>
              <a:latin typeface="Baskerville Old Face" panose="02020602080505020303" pitchFamily="18" charset="0"/>
            </a:endParaRPr>
          </a:p>
        </p:txBody>
      </p:sp>
      <p:sp>
        <p:nvSpPr>
          <p:cNvPr id="147" name="Organigramme : Extraire 146"/>
          <p:cNvSpPr>
            <a:spLocks noChangeAspect="1"/>
          </p:cNvSpPr>
          <p:nvPr/>
        </p:nvSpPr>
        <p:spPr>
          <a:xfrm>
            <a:off x="8296932" y="1725748"/>
            <a:ext cx="1244465" cy="1117927"/>
          </a:xfrm>
          <a:prstGeom prst="flowChartExtract">
            <a:avLst/>
          </a:prstGeom>
          <a:solidFill>
            <a:schemeClr val="bg1"/>
          </a:solidFill>
          <a:ln w="1016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tIns="684000" bIns="0" rtlCol="0" anchor="b" anchorCtr="0"/>
          <a:lstStyle/>
          <a:p>
            <a:pPr algn="ctr"/>
            <a:r>
              <a:rPr lang="fr-FR" sz="6600" dirty="0" smtClean="0">
                <a:solidFill>
                  <a:schemeClr val="tx2"/>
                </a:solidFill>
                <a:latin typeface="Berlin Sans FB" panose="020E0602020502020306" pitchFamily="34" charset="0"/>
              </a:rPr>
              <a:t>?</a:t>
            </a:r>
            <a:endParaRPr lang="fr-FR" sz="6600" dirty="0">
              <a:solidFill>
                <a:schemeClr val="tx2"/>
              </a:solidFill>
              <a:latin typeface="Berlin Sans FB" panose="020E0602020502020306" pitchFamily="34" charset="0"/>
            </a:endParaRPr>
          </a:p>
        </p:txBody>
      </p:sp>
      <p:sp>
        <p:nvSpPr>
          <p:cNvPr id="148" name="Organigramme : Extraire 147"/>
          <p:cNvSpPr>
            <a:spLocks noChangeAspect="1"/>
          </p:cNvSpPr>
          <p:nvPr/>
        </p:nvSpPr>
        <p:spPr>
          <a:xfrm>
            <a:off x="4231443" y="4206764"/>
            <a:ext cx="1244465" cy="1117927"/>
          </a:xfrm>
          <a:prstGeom prst="flowChartExtract">
            <a:avLst/>
          </a:prstGeom>
          <a:solidFill>
            <a:schemeClr val="bg1"/>
          </a:solidFill>
          <a:ln w="1016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tIns="684000" bIns="0" rtlCol="0" anchor="b" anchorCtr="0"/>
          <a:lstStyle/>
          <a:p>
            <a:pPr algn="ctr"/>
            <a:r>
              <a:rPr lang="fr-FR" sz="6600" dirty="0" smtClean="0">
                <a:solidFill>
                  <a:schemeClr val="tx2"/>
                </a:solidFill>
                <a:latin typeface="Baskerville Old Face" panose="02020602080505020303" pitchFamily="18" charset="0"/>
              </a:rPr>
              <a:t>!</a:t>
            </a:r>
            <a:endParaRPr lang="fr-FR" sz="6600" dirty="0">
              <a:solidFill>
                <a:schemeClr val="tx2"/>
              </a:solidFill>
              <a:latin typeface="Baskerville Old Face" panose="02020602080505020303" pitchFamily="18" charset="0"/>
            </a:endParaRPr>
          </a:p>
        </p:txBody>
      </p:sp>
      <p:sp>
        <p:nvSpPr>
          <p:cNvPr id="62" name="Arc 61"/>
          <p:cNvSpPr/>
          <p:nvPr/>
        </p:nvSpPr>
        <p:spPr>
          <a:xfrm>
            <a:off x="1638904" y="1362963"/>
            <a:ext cx="3199735" cy="3178270"/>
          </a:xfrm>
          <a:prstGeom prst="arc">
            <a:avLst>
              <a:gd name="adj1" fmla="val 10986843"/>
              <a:gd name="adj2" fmla="val 18542664"/>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Rectangle 62"/>
          <p:cNvSpPr/>
          <p:nvPr/>
        </p:nvSpPr>
        <p:spPr>
          <a:xfrm>
            <a:off x="806846" y="978309"/>
            <a:ext cx="1914306" cy="830997"/>
          </a:xfrm>
          <a:prstGeom prst="rect">
            <a:avLst/>
          </a:prstGeom>
        </p:spPr>
        <p:txBody>
          <a:bodyPr wrap="none">
            <a:spAutoFit/>
          </a:bodyPr>
          <a:lstStyle/>
          <a:p>
            <a:pPr algn="ctr"/>
            <a:r>
              <a:rPr lang="fr-FR" sz="1600" kern="0" dirty="0" smtClean="0">
                <a:sym typeface="Myriad Pro"/>
              </a:rPr>
              <a:t>Enregistre son</a:t>
            </a:r>
          </a:p>
          <a:p>
            <a:pPr algn="ctr"/>
            <a:r>
              <a:rPr lang="fr-FR" sz="1600" kern="0" dirty="0" smtClean="0">
                <a:sym typeface="Myriad Pro"/>
              </a:rPr>
              <a:t>identifiant Cyberplus</a:t>
            </a:r>
          </a:p>
          <a:p>
            <a:pPr algn="ctr"/>
            <a:r>
              <a:rPr lang="fr-FR" sz="1600" kern="0" dirty="0" smtClean="0">
                <a:sym typeface="Myriad Pro"/>
              </a:rPr>
              <a:t>+ mot de passe</a:t>
            </a:r>
            <a:endParaRPr lang="fr-FR" sz="1050" dirty="0"/>
          </a:p>
        </p:txBody>
      </p:sp>
      <p:sp>
        <p:nvSpPr>
          <p:cNvPr id="64" name="Arc 63"/>
          <p:cNvSpPr/>
          <p:nvPr/>
        </p:nvSpPr>
        <p:spPr>
          <a:xfrm rot="20972670">
            <a:off x="1595107" y="2526677"/>
            <a:ext cx="4279075" cy="1581205"/>
          </a:xfrm>
          <a:prstGeom prst="arc">
            <a:avLst>
              <a:gd name="adj1" fmla="val 11548966"/>
              <a:gd name="adj2" fmla="val 18542664"/>
            </a:avLst>
          </a:prstGeom>
          <a:ln w="508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Rectangle 64"/>
          <p:cNvSpPr/>
          <p:nvPr/>
        </p:nvSpPr>
        <p:spPr>
          <a:xfrm>
            <a:off x="1949465" y="2220950"/>
            <a:ext cx="1874231" cy="584775"/>
          </a:xfrm>
          <a:prstGeom prst="rect">
            <a:avLst/>
          </a:prstGeom>
        </p:spPr>
        <p:txBody>
          <a:bodyPr wrap="none">
            <a:spAutoFit/>
          </a:bodyPr>
          <a:lstStyle/>
          <a:p>
            <a:pPr algn="ctr"/>
            <a:r>
              <a:rPr lang="fr-FR" sz="1600" kern="0" dirty="0" smtClean="0">
                <a:sym typeface="Myriad Pro"/>
              </a:rPr>
              <a:t>Se connecte à l’appli</a:t>
            </a:r>
          </a:p>
          <a:p>
            <a:pPr algn="ctr"/>
            <a:r>
              <a:rPr lang="fr-FR" sz="1600" kern="0" dirty="0" smtClean="0">
                <a:sym typeface="Myriad Pro"/>
              </a:rPr>
              <a:t>ou le site tiers</a:t>
            </a:r>
            <a:endParaRPr lang="fr-FR" sz="1050" dirty="0"/>
          </a:p>
        </p:txBody>
      </p:sp>
      <p:sp>
        <p:nvSpPr>
          <p:cNvPr id="146" name="Organigramme : Extraire 145"/>
          <p:cNvSpPr>
            <a:spLocks noChangeAspect="1"/>
          </p:cNvSpPr>
          <p:nvPr/>
        </p:nvSpPr>
        <p:spPr>
          <a:xfrm>
            <a:off x="2570228" y="722729"/>
            <a:ext cx="1244465" cy="1117927"/>
          </a:xfrm>
          <a:prstGeom prst="flowChartExtract">
            <a:avLst/>
          </a:prstGeom>
          <a:solidFill>
            <a:schemeClr val="bg1"/>
          </a:solidFill>
          <a:ln w="1016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tIns="684000" bIns="0" rtlCol="0" anchor="b" anchorCtr="0"/>
          <a:lstStyle/>
          <a:p>
            <a:pPr algn="ctr"/>
            <a:r>
              <a:rPr lang="fr-FR" sz="6600" dirty="0" smtClean="0">
                <a:solidFill>
                  <a:schemeClr val="tx2"/>
                </a:solidFill>
                <a:latin typeface="Baskerville Old Face" panose="02020602080505020303" pitchFamily="18" charset="0"/>
              </a:rPr>
              <a:t>!</a:t>
            </a:r>
            <a:endParaRPr lang="fr-FR" sz="6600" dirty="0">
              <a:solidFill>
                <a:schemeClr val="tx2"/>
              </a:solidFill>
              <a:latin typeface="Baskerville Old Face" panose="02020602080505020303" pitchFamily="18" charset="0"/>
            </a:endParaRPr>
          </a:p>
        </p:txBody>
      </p:sp>
      <p:grpSp>
        <p:nvGrpSpPr>
          <p:cNvPr id="70" name="Groupe 69"/>
          <p:cNvGrpSpPr>
            <a:grpSpLocks noChangeAspect="1"/>
          </p:cNvGrpSpPr>
          <p:nvPr/>
        </p:nvGrpSpPr>
        <p:grpSpPr>
          <a:xfrm rot="3714466">
            <a:off x="6677032" y="4050171"/>
            <a:ext cx="1480202" cy="3051993"/>
            <a:chOff x="3399904" y="1167383"/>
            <a:chExt cx="568800" cy="1172795"/>
          </a:xfrm>
        </p:grpSpPr>
        <p:sp>
          <p:nvSpPr>
            <p:cNvPr id="71" name="Rectangle à coins arrondis 70"/>
            <p:cNvSpPr/>
            <p:nvPr/>
          </p:nvSpPr>
          <p:spPr>
            <a:xfrm flipH="1">
              <a:off x="3620520" y="1709253"/>
              <a:ext cx="127568" cy="63092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72" name="Ellipse 71"/>
            <p:cNvSpPr>
              <a:spLocks noChangeAspect="1"/>
            </p:cNvSpPr>
            <p:nvPr/>
          </p:nvSpPr>
          <p:spPr>
            <a:xfrm flipH="1">
              <a:off x="3399904" y="1167383"/>
              <a:ext cx="568800" cy="568800"/>
            </a:xfrm>
            <a:prstGeom prst="ellipse">
              <a:avLst/>
            </a:prstGeom>
            <a:noFill/>
            <a:ln w="1079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rgbClr val="133176"/>
                </a:solidFill>
              </a:endParaRPr>
            </a:p>
          </p:txBody>
        </p:sp>
      </p:grpSp>
    </p:spTree>
    <p:extLst>
      <p:ext uri="{BB962C8B-B14F-4D97-AF65-F5344CB8AC3E}">
        <p14:creationId xmlns:p14="http://schemas.microsoft.com/office/powerpoint/2010/main" xmlns="" val="275478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p:bldP spid="112" grpId="0"/>
      <p:bldP spid="51" grpId="0" animBg="1"/>
      <p:bldP spid="124" grpId="0"/>
      <p:bldP spid="125" grpId="0" animBg="1"/>
      <p:bldP spid="141" grpId="0"/>
      <p:bldP spid="107" grpId="0" animBg="1"/>
      <p:bldP spid="144" grpId="0" animBg="1"/>
      <p:bldP spid="147" grpId="0" animBg="1"/>
      <p:bldP spid="148" grpId="0" animBg="1"/>
      <p:bldP spid="62" grpId="0" animBg="1"/>
      <p:bldP spid="63" grpId="0"/>
      <p:bldP spid="64" grpId="0" animBg="1"/>
      <p:bldP spid="65" grpId="0"/>
      <p:bldP spid="1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39520" y="2134096"/>
            <a:ext cx="5019579" cy="535531"/>
          </a:xfrm>
        </p:spPr>
        <p:txBody>
          <a:bodyPr/>
          <a:lstStyle/>
          <a:p>
            <a:r>
              <a:rPr lang="fr-FR" dirty="0" smtClean="0"/>
              <a:t>Fonds dispos en 10 secondes</a:t>
            </a:r>
          </a:p>
        </p:txBody>
      </p:sp>
      <p:sp>
        <p:nvSpPr>
          <p:cNvPr id="3" name="Titre 2"/>
          <p:cNvSpPr>
            <a:spLocks noGrp="1"/>
          </p:cNvSpPr>
          <p:nvPr>
            <p:ph type="title"/>
          </p:nvPr>
        </p:nvSpPr>
        <p:spPr>
          <a:xfrm>
            <a:off x="176571" y="785082"/>
            <a:ext cx="11856403" cy="608852"/>
          </a:xfrm>
        </p:spPr>
        <p:txBody>
          <a:bodyPr>
            <a:normAutofit fontScale="90000"/>
          </a:bodyPr>
          <a:lstStyle/>
          <a:p>
            <a:r>
              <a:rPr lang="fr-FR" dirty="0" smtClean="0"/>
              <a:t>Le virement instantané (Instant </a:t>
            </a:r>
            <a:r>
              <a:rPr lang="fr-FR" dirty="0" err="1" smtClean="0"/>
              <a:t>payment</a:t>
            </a:r>
            <a:r>
              <a:rPr lang="fr-FR" dirty="0" smtClean="0"/>
              <a:t>)</a:t>
            </a:r>
            <a:endParaRPr lang="fr-FR" dirty="0"/>
          </a:p>
        </p:txBody>
      </p:sp>
      <p:grpSp>
        <p:nvGrpSpPr>
          <p:cNvPr id="4" name="Groupe 3"/>
          <p:cNvGrpSpPr>
            <a:grpSpLocks noChangeAspect="1"/>
          </p:cNvGrpSpPr>
          <p:nvPr/>
        </p:nvGrpSpPr>
        <p:grpSpPr>
          <a:xfrm>
            <a:off x="5526575" y="1776632"/>
            <a:ext cx="1232661" cy="1201441"/>
            <a:chOff x="5353550" y="2915894"/>
            <a:chExt cx="1232661" cy="1201441"/>
          </a:xfrm>
        </p:grpSpPr>
        <p:sp>
          <p:nvSpPr>
            <p:cNvPr id="5" name="Ellipse 4"/>
            <p:cNvSpPr/>
            <p:nvPr/>
          </p:nvSpPr>
          <p:spPr>
            <a:xfrm>
              <a:off x="5353550" y="2915894"/>
              <a:ext cx="1232661" cy="1201441"/>
            </a:xfrm>
            <a:prstGeom prst="ellipse">
              <a:avLst/>
            </a:prstGeom>
            <a:solidFill>
              <a:schemeClr val="bg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435954" y="2981842"/>
              <a:ext cx="1080000" cy="1080000"/>
            </a:xfrm>
            <a:prstGeom prst="ellipse">
              <a:avLst/>
            </a:prstGeom>
            <a:solidFill>
              <a:schemeClr val="bg2"/>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a:stCxn id="6" idx="4"/>
              <a:endCxn id="6" idx="0"/>
            </p:cNvCxnSpPr>
            <p:nvPr/>
          </p:nvCxnSpPr>
          <p:spPr>
            <a:xfrm flipV="1">
              <a:off x="5975954" y="2981842"/>
              <a:ext cx="0" cy="1080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a:stCxn id="6" idx="5"/>
              <a:endCxn id="6" idx="1"/>
            </p:cNvCxnSpPr>
            <p:nvPr/>
          </p:nvCxnSpPr>
          <p:spPr>
            <a:xfrm flipH="1" flipV="1">
              <a:off x="5594116" y="3140004"/>
              <a:ext cx="763676" cy="76367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a:stCxn id="6" idx="7"/>
              <a:endCxn id="6" idx="3"/>
            </p:cNvCxnSpPr>
            <p:nvPr/>
          </p:nvCxnSpPr>
          <p:spPr>
            <a:xfrm flipH="1">
              <a:off x="5594116" y="3140004"/>
              <a:ext cx="763676" cy="76367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a:stCxn id="6" idx="6"/>
              <a:endCxn id="6" idx="2"/>
            </p:cNvCxnSpPr>
            <p:nvPr/>
          </p:nvCxnSpPr>
          <p:spPr>
            <a:xfrm flipH="1">
              <a:off x="5435954" y="3521842"/>
              <a:ext cx="108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flipV="1">
              <a:off x="5488342" y="3329388"/>
              <a:ext cx="973931" cy="4024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5754440" y="3033480"/>
              <a:ext cx="429228" cy="97932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flipV="1">
              <a:off x="5754440" y="3030878"/>
              <a:ext cx="440090" cy="9819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5486051" y="3303196"/>
              <a:ext cx="970570" cy="4286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5508857" y="3057303"/>
              <a:ext cx="934193" cy="929077"/>
            </a:xfrm>
            <a:prstGeom prst="ellipse">
              <a:avLst/>
            </a:prstGeom>
            <a:solidFill>
              <a:schemeClr val="bg2"/>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p:nvPr/>
          </p:nvCxnSpPr>
          <p:spPr>
            <a:xfrm flipV="1">
              <a:off x="5975654" y="3130447"/>
              <a:ext cx="179875" cy="413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5971553" y="3484885"/>
              <a:ext cx="192303" cy="56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887816" y="4250149"/>
            <a:ext cx="2383986" cy="535531"/>
          </a:xfrm>
          <a:prstGeom prst="rect">
            <a:avLst/>
          </a:prstGeom>
        </p:spPr>
        <p:txBody>
          <a:bodyPr vert="horz" wrap="none" lIns="91440" tIns="45720" rIns="91440" bIns="45720" rtlCol="0">
            <a:spAutoFit/>
          </a:bodyPr>
          <a:lstStyle/>
          <a:p>
            <a:pPr>
              <a:lnSpc>
                <a:spcPct val="90000"/>
              </a:lnSpc>
              <a:spcBef>
                <a:spcPts val="1000"/>
              </a:spcBef>
              <a:buFont typeface="Arial" panose="020B0604020202020204" pitchFamily="34" charset="0"/>
              <a:buNone/>
            </a:pPr>
            <a:r>
              <a:rPr lang="fr-FR" sz="3200" dirty="0">
                <a:solidFill>
                  <a:srgbClr val="003C82"/>
                </a:solidFill>
                <a:latin typeface="Gill Sans Std" panose="020B0502020104020203" pitchFamily="34" charset="0"/>
              </a:rPr>
              <a:t>15 000€ </a:t>
            </a:r>
            <a:r>
              <a:rPr lang="fr-FR" sz="3200" dirty="0" smtClean="0">
                <a:solidFill>
                  <a:srgbClr val="003C82"/>
                </a:solidFill>
                <a:latin typeface="Gill Sans Std" panose="020B0502020104020203" pitchFamily="34" charset="0"/>
              </a:rPr>
              <a:t>max</a:t>
            </a:r>
            <a:endParaRPr lang="fr-FR" sz="3200" dirty="0">
              <a:solidFill>
                <a:srgbClr val="003C82"/>
              </a:solidFill>
              <a:latin typeface="Gill Sans Std" panose="020B0502020104020203" pitchFamily="34" charset="0"/>
            </a:endParaRPr>
          </a:p>
        </p:txBody>
      </p:sp>
      <p:grpSp>
        <p:nvGrpSpPr>
          <p:cNvPr id="19" name="Groupe 18"/>
          <p:cNvGrpSpPr>
            <a:grpSpLocks noChangeAspect="1"/>
          </p:cNvGrpSpPr>
          <p:nvPr/>
        </p:nvGrpSpPr>
        <p:grpSpPr>
          <a:xfrm>
            <a:off x="679793" y="3635297"/>
            <a:ext cx="1074214" cy="1474037"/>
            <a:chOff x="6076982" y="1903749"/>
            <a:chExt cx="1457463" cy="1999931"/>
          </a:xfrm>
          <a:solidFill>
            <a:schemeClr val="tx1"/>
          </a:solidFill>
        </p:grpSpPr>
        <p:sp>
          <p:nvSpPr>
            <p:cNvPr id="20" name="Arc plein 19"/>
            <p:cNvSpPr/>
            <p:nvPr/>
          </p:nvSpPr>
          <p:spPr>
            <a:xfrm rot="10800000">
              <a:off x="6076982" y="3158920"/>
              <a:ext cx="1457463" cy="744760"/>
            </a:xfrm>
            <a:prstGeom prst="blockArc">
              <a:avLst>
                <a:gd name="adj1" fmla="val 11097387"/>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Arc plein 20"/>
            <p:cNvSpPr/>
            <p:nvPr/>
          </p:nvSpPr>
          <p:spPr>
            <a:xfrm rot="17260023">
              <a:off x="5755848" y="2796650"/>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Arc plein 21"/>
            <p:cNvSpPr/>
            <p:nvPr/>
          </p:nvSpPr>
          <p:spPr>
            <a:xfrm rot="4339977" flipH="1">
              <a:off x="6562977" y="2796651"/>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Arc plein 22"/>
            <p:cNvSpPr/>
            <p:nvPr/>
          </p:nvSpPr>
          <p:spPr>
            <a:xfrm>
              <a:off x="6218735" y="2396428"/>
              <a:ext cx="1173956" cy="1057985"/>
            </a:xfrm>
            <a:prstGeom prst="blockArc">
              <a:avLst>
                <a:gd name="adj1" fmla="val 10800000"/>
                <a:gd name="adj2" fmla="val 225067"/>
                <a:gd name="adj3" fmla="val 213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Trapèze 23"/>
            <p:cNvSpPr/>
            <p:nvPr/>
          </p:nvSpPr>
          <p:spPr>
            <a:xfrm>
              <a:off x="6218735" y="2484893"/>
              <a:ext cx="1173956" cy="116443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6"/>
            <p:cNvSpPr/>
            <p:nvPr/>
          </p:nvSpPr>
          <p:spPr>
            <a:xfrm rot="20922477">
              <a:off x="6395802" y="1903749"/>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6"/>
            <p:cNvSpPr/>
            <p:nvPr/>
          </p:nvSpPr>
          <p:spPr>
            <a:xfrm rot="435552">
              <a:off x="6599605" y="1933329"/>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218735" y="2358327"/>
              <a:ext cx="1173956" cy="88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
            <p:cNvSpPr/>
            <p:nvPr/>
          </p:nvSpPr>
          <p:spPr>
            <a:xfrm>
              <a:off x="6884973" y="2412064"/>
              <a:ext cx="549772" cy="216865"/>
            </a:xfrm>
            <a:custGeom>
              <a:avLst/>
              <a:gdLst>
                <a:gd name="connsiteX0" fmla="*/ 0 w 590551"/>
                <a:gd name="connsiteY0" fmla="*/ 52525 h 105050"/>
                <a:gd name="connsiteX1" fmla="*/ 52525 w 590551"/>
                <a:gd name="connsiteY1" fmla="*/ 0 h 105050"/>
                <a:gd name="connsiteX2" fmla="*/ 538026 w 590551"/>
                <a:gd name="connsiteY2" fmla="*/ 0 h 105050"/>
                <a:gd name="connsiteX3" fmla="*/ 590551 w 590551"/>
                <a:gd name="connsiteY3" fmla="*/ 52525 h 105050"/>
                <a:gd name="connsiteX4" fmla="*/ 590551 w 590551"/>
                <a:gd name="connsiteY4" fmla="*/ 52525 h 105050"/>
                <a:gd name="connsiteX5" fmla="*/ 538026 w 590551"/>
                <a:gd name="connsiteY5" fmla="*/ 105050 h 105050"/>
                <a:gd name="connsiteX6" fmla="*/ 52525 w 590551"/>
                <a:gd name="connsiteY6" fmla="*/ 105050 h 105050"/>
                <a:gd name="connsiteX7" fmla="*/ 0 w 590551"/>
                <a:gd name="connsiteY7" fmla="*/ 52525 h 105050"/>
                <a:gd name="connsiteX0" fmla="*/ 0 w 590551"/>
                <a:gd name="connsiteY0" fmla="*/ 152538 h 205063"/>
                <a:gd name="connsiteX1" fmla="*/ 52525 w 590551"/>
                <a:gd name="connsiteY1" fmla="*/ 100013 h 205063"/>
                <a:gd name="connsiteX2" fmla="*/ 485638 w 590551"/>
                <a:gd name="connsiteY2" fmla="*/ 0 h 205063"/>
                <a:gd name="connsiteX3" fmla="*/ 590551 w 590551"/>
                <a:gd name="connsiteY3" fmla="*/ 152538 h 205063"/>
                <a:gd name="connsiteX4" fmla="*/ 590551 w 590551"/>
                <a:gd name="connsiteY4" fmla="*/ 152538 h 205063"/>
                <a:gd name="connsiteX5" fmla="*/ 538026 w 590551"/>
                <a:gd name="connsiteY5" fmla="*/ 205063 h 205063"/>
                <a:gd name="connsiteX6" fmla="*/ 52525 w 590551"/>
                <a:gd name="connsiteY6" fmla="*/ 205063 h 205063"/>
                <a:gd name="connsiteX7" fmla="*/ 0 w 590551"/>
                <a:gd name="connsiteY7" fmla="*/ 152538 h 205063"/>
                <a:gd name="connsiteX0" fmla="*/ 0 w 590551"/>
                <a:gd name="connsiteY0" fmla="*/ 152538 h 205063"/>
                <a:gd name="connsiteX1" fmla="*/ 52525 w 590551"/>
                <a:gd name="connsiteY1" fmla="*/ 100013 h 205063"/>
                <a:gd name="connsiteX2" fmla="*/ 485638 w 590551"/>
                <a:gd name="connsiteY2" fmla="*/ 0 h 205063"/>
                <a:gd name="connsiteX3" fmla="*/ 590551 w 590551"/>
                <a:gd name="connsiteY3" fmla="*/ 152538 h 205063"/>
                <a:gd name="connsiteX4" fmla="*/ 590551 w 590551"/>
                <a:gd name="connsiteY4" fmla="*/ 152538 h 205063"/>
                <a:gd name="connsiteX5" fmla="*/ 538026 w 590551"/>
                <a:gd name="connsiteY5" fmla="*/ 205063 h 205063"/>
                <a:gd name="connsiteX6" fmla="*/ 52525 w 590551"/>
                <a:gd name="connsiteY6" fmla="*/ 205063 h 205063"/>
                <a:gd name="connsiteX7" fmla="*/ 0 w 590551"/>
                <a:gd name="connsiteY7" fmla="*/ 152538 h 205063"/>
                <a:gd name="connsiteX0" fmla="*/ 0 w 590551"/>
                <a:gd name="connsiteY0" fmla="*/ 152538 h 205063"/>
                <a:gd name="connsiteX1" fmla="*/ 52525 w 590551"/>
                <a:gd name="connsiteY1" fmla="*/ 100013 h 205063"/>
                <a:gd name="connsiteX2" fmla="*/ 485638 w 590551"/>
                <a:gd name="connsiteY2" fmla="*/ 0 h 205063"/>
                <a:gd name="connsiteX3" fmla="*/ 590551 w 590551"/>
                <a:gd name="connsiteY3" fmla="*/ 152538 h 205063"/>
                <a:gd name="connsiteX4" fmla="*/ 540545 w 590551"/>
                <a:gd name="connsiteY4" fmla="*/ 50145 h 205063"/>
                <a:gd name="connsiteX5" fmla="*/ 538026 w 590551"/>
                <a:gd name="connsiteY5" fmla="*/ 205063 h 205063"/>
                <a:gd name="connsiteX6" fmla="*/ 52525 w 590551"/>
                <a:gd name="connsiteY6" fmla="*/ 205063 h 205063"/>
                <a:gd name="connsiteX7" fmla="*/ 0 w 590551"/>
                <a:gd name="connsiteY7" fmla="*/ 152538 h 205063"/>
                <a:gd name="connsiteX0" fmla="*/ 0 w 551606"/>
                <a:gd name="connsiteY0" fmla="*/ 152538 h 205063"/>
                <a:gd name="connsiteX1" fmla="*/ 52525 w 551606"/>
                <a:gd name="connsiteY1" fmla="*/ 100013 h 205063"/>
                <a:gd name="connsiteX2" fmla="*/ 485638 w 551606"/>
                <a:gd name="connsiteY2" fmla="*/ 0 h 205063"/>
                <a:gd name="connsiteX3" fmla="*/ 528639 w 551606"/>
                <a:gd name="connsiteY3" fmla="*/ 57288 h 205063"/>
                <a:gd name="connsiteX4" fmla="*/ 540545 w 551606"/>
                <a:gd name="connsiteY4" fmla="*/ 50145 h 205063"/>
                <a:gd name="connsiteX5" fmla="*/ 538026 w 551606"/>
                <a:gd name="connsiteY5" fmla="*/ 205063 h 205063"/>
                <a:gd name="connsiteX6" fmla="*/ 52525 w 551606"/>
                <a:gd name="connsiteY6" fmla="*/ 205063 h 205063"/>
                <a:gd name="connsiteX7" fmla="*/ 0 w 551606"/>
                <a:gd name="connsiteY7" fmla="*/ 152538 h 205063"/>
                <a:gd name="connsiteX0" fmla="*/ 0 w 551606"/>
                <a:gd name="connsiteY0" fmla="*/ 152538 h 205063"/>
                <a:gd name="connsiteX1" fmla="*/ 52525 w 551606"/>
                <a:gd name="connsiteY1" fmla="*/ 100013 h 205063"/>
                <a:gd name="connsiteX2" fmla="*/ 485638 w 551606"/>
                <a:gd name="connsiteY2" fmla="*/ 0 h 205063"/>
                <a:gd name="connsiteX3" fmla="*/ 528639 w 551606"/>
                <a:gd name="connsiteY3" fmla="*/ 57288 h 205063"/>
                <a:gd name="connsiteX4" fmla="*/ 540545 w 551606"/>
                <a:gd name="connsiteY4" fmla="*/ 50145 h 205063"/>
                <a:gd name="connsiteX5" fmla="*/ 538026 w 551606"/>
                <a:gd name="connsiteY5" fmla="*/ 205063 h 205063"/>
                <a:gd name="connsiteX6" fmla="*/ 52525 w 551606"/>
                <a:gd name="connsiteY6" fmla="*/ 205063 h 205063"/>
                <a:gd name="connsiteX7" fmla="*/ 0 w 551606"/>
                <a:gd name="connsiteY7" fmla="*/ 152538 h 205063"/>
                <a:gd name="connsiteX0" fmla="*/ 0 w 564422"/>
                <a:gd name="connsiteY0" fmla="*/ 152538 h 205063"/>
                <a:gd name="connsiteX1" fmla="*/ 52525 w 564422"/>
                <a:gd name="connsiteY1" fmla="*/ 100013 h 205063"/>
                <a:gd name="connsiteX2" fmla="*/ 485638 w 564422"/>
                <a:gd name="connsiteY2" fmla="*/ 0 h 205063"/>
                <a:gd name="connsiteX3" fmla="*/ 528639 w 564422"/>
                <a:gd name="connsiteY3" fmla="*/ 57288 h 205063"/>
                <a:gd name="connsiteX4" fmla="*/ 564358 w 564422"/>
                <a:gd name="connsiteY4" fmla="*/ 50145 h 205063"/>
                <a:gd name="connsiteX5" fmla="*/ 538026 w 564422"/>
                <a:gd name="connsiteY5" fmla="*/ 205063 h 205063"/>
                <a:gd name="connsiteX6" fmla="*/ 52525 w 564422"/>
                <a:gd name="connsiteY6" fmla="*/ 205063 h 205063"/>
                <a:gd name="connsiteX7" fmla="*/ 0 w 564422"/>
                <a:gd name="connsiteY7" fmla="*/ 152538 h 205063"/>
                <a:gd name="connsiteX0" fmla="*/ 0 w 543080"/>
                <a:gd name="connsiteY0" fmla="*/ 152538 h 205063"/>
                <a:gd name="connsiteX1" fmla="*/ 52525 w 543080"/>
                <a:gd name="connsiteY1" fmla="*/ 100013 h 205063"/>
                <a:gd name="connsiteX2" fmla="*/ 485638 w 543080"/>
                <a:gd name="connsiteY2" fmla="*/ 0 h 205063"/>
                <a:gd name="connsiteX3" fmla="*/ 528639 w 543080"/>
                <a:gd name="connsiteY3" fmla="*/ 57288 h 205063"/>
                <a:gd name="connsiteX4" fmla="*/ 538026 w 543080"/>
                <a:gd name="connsiteY4" fmla="*/ 205063 h 205063"/>
                <a:gd name="connsiteX5" fmla="*/ 52525 w 543080"/>
                <a:gd name="connsiteY5" fmla="*/ 205063 h 205063"/>
                <a:gd name="connsiteX6" fmla="*/ 0 w 543080"/>
                <a:gd name="connsiteY6" fmla="*/ 152538 h 205063"/>
                <a:gd name="connsiteX0" fmla="*/ 0 w 559578"/>
                <a:gd name="connsiteY0" fmla="*/ 162300 h 214825"/>
                <a:gd name="connsiteX1" fmla="*/ 52525 w 559578"/>
                <a:gd name="connsiteY1" fmla="*/ 109775 h 214825"/>
                <a:gd name="connsiteX2" fmla="*/ 485638 w 559578"/>
                <a:gd name="connsiteY2" fmla="*/ 9762 h 214825"/>
                <a:gd name="connsiteX3" fmla="*/ 547689 w 559578"/>
                <a:gd name="connsiteY3" fmla="*/ 33713 h 214825"/>
                <a:gd name="connsiteX4" fmla="*/ 538026 w 559578"/>
                <a:gd name="connsiteY4" fmla="*/ 214825 h 214825"/>
                <a:gd name="connsiteX5" fmla="*/ 52525 w 559578"/>
                <a:gd name="connsiteY5" fmla="*/ 214825 h 214825"/>
                <a:gd name="connsiteX6" fmla="*/ 0 w 559578"/>
                <a:gd name="connsiteY6" fmla="*/ 162300 h 214825"/>
                <a:gd name="connsiteX0" fmla="*/ 0 w 547689"/>
                <a:gd name="connsiteY0" fmla="*/ 152613 h 205138"/>
                <a:gd name="connsiteX1" fmla="*/ 52525 w 547689"/>
                <a:gd name="connsiteY1" fmla="*/ 100088 h 205138"/>
                <a:gd name="connsiteX2" fmla="*/ 485638 w 547689"/>
                <a:gd name="connsiteY2" fmla="*/ 75 h 205138"/>
                <a:gd name="connsiteX3" fmla="*/ 547689 w 547689"/>
                <a:gd name="connsiteY3" fmla="*/ 24026 h 205138"/>
                <a:gd name="connsiteX4" fmla="*/ 538026 w 547689"/>
                <a:gd name="connsiteY4" fmla="*/ 205138 h 205138"/>
                <a:gd name="connsiteX5" fmla="*/ 52525 w 547689"/>
                <a:gd name="connsiteY5" fmla="*/ 205138 h 205138"/>
                <a:gd name="connsiteX6" fmla="*/ 0 w 547689"/>
                <a:gd name="connsiteY6" fmla="*/ 152613 h 205138"/>
                <a:gd name="connsiteX0" fmla="*/ 0 w 557214"/>
                <a:gd name="connsiteY0" fmla="*/ 152613 h 205138"/>
                <a:gd name="connsiteX1" fmla="*/ 52525 w 557214"/>
                <a:gd name="connsiteY1" fmla="*/ 100088 h 205138"/>
                <a:gd name="connsiteX2" fmla="*/ 485638 w 557214"/>
                <a:gd name="connsiteY2" fmla="*/ 75 h 205138"/>
                <a:gd name="connsiteX3" fmla="*/ 557214 w 557214"/>
                <a:gd name="connsiteY3" fmla="*/ 24026 h 205138"/>
                <a:gd name="connsiteX4" fmla="*/ 538026 w 557214"/>
                <a:gd name="connsiteY4" fmla="*/ 205138 h 205138"/>
                <a:gd name="connsiteX5" fmla="*/ 52525 w 557214"/>
                <a:gd name="connsiteY5" fmla="*/ 205138 h 205138"/>
                <a:gd name="connsiteX6" fmla="*/ 0 w 557214"/>
                <a:gd name="connsiteY6" fmla="*/ 152613 h 205138"/>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38026 w 557214"/>
                <a:gd name="connsiteY4" fmla="*/ 207044 h 207044"/>
                <a:gd name="connsiteX5" fmla="*/ 52525 w 557214"/>
                <a:gd name="connsiteY5" fmla="*/ 207044 h 207044"/>
                <a:gd name="connsiteX6" fmla="*/ 0 w 557214"/>
                <a:gd name="connsiteY6"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38026 w 557214"/>
                <a:gd name="connsiteY4" fmla="*/ 207044 h 207044"/>
                <a:gd name="connsiteX5" fmla="*/ 535782 w 557214"/>
                <a:gd name="connsiteY5" fmla="*/ 87981 h 207044"/>
                <a:gd name="connsiteX6" fmla="*/ 52525 w 557214"/>
                <a:gd name="connsiteY6" fmla="*/ 207044 h 207044"/>
                <a:gd name="connsiteX7" fmla="*/ 0 w 557214"/>
                <a:gd name="connsiteY7"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35782 w 557214"/>
                <a:gd name="connsiteY4" fmla="*/ 87981 h 207044"/>
                <a:gd name="connsiteX5" fmla="*/ 52525 w 557214"/>
                <a:gd name="connsiteY5" fmla="*/ 207044 h 207044"/>
                <a:gd name="connsiteX6" fmla="*/ 0 w 557214"/>
                <a:gd name="connsiteY6"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52525 w 557214"/>
                <a:gd name="connsiteY5" fmla="*/ 207044 h 207044"/>
                <a:gd name="connsiteX6" fmla="*/ 0 w 557214"/>
                <a:gd name="connsiteY6"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326232 w 557214"/>
                <a:gd name="connsiteY5" fmla="*/ 183231 h 207044"/>
                <a:gd name="connsiteX6" fmla="*/ 52525 w 557214"/>
                <a:gd name="connsiteY6" fmla="*/ 207044 h 207044"/>
                <a:gd name="connsiteX7" fmla="*/ 0 w 557214"/>
                <a:gd name="connsiteY7"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526257 w 557214"/>
                <a:gd name="connsiteY5" fmla="*/ 99887 h 207044"/>
                <a:gd name="connsiteX6" fmla="*/ 326232 w 557214"/>
                <a:gd name="connsiteY6" fmla="*/ 183231 h 207044"/>
                <a:gd name="connsiteX7" fmla="*/ 52525 w 557214"/>
                <a:gd name="connsiteY7" fmla="*/ 207044 h 207044"/>
                <a:gd name="connsiteX8" fmla="*/ 0 w 557214"/>
                <a:gd name="connsiteY8" fmla="*/ 154519 h 207044"/>
                <a:gd name="connsiteX0" fmla="*/ 0 w 557214"/>
                <a:gd name="connsiteY0" fmla="*/ 154519 h 207044"/>
                <a:gd name="connsiteX1" fmla="*/ 52525 w 557214"/>
                <a:gd name="connsiteY1" fmla="*/ 101994 h 207044"/>
                <a:gd name="connsiteX2" fmla="*/ 485638 w 557214"/>
                <a:gd name="connsiteY2" fmla="*/ 1981 h 207044"/>
                <a:gd name="connsiteX3" fmla="*/ 557214 w 557214"/>
                <a:gd name="connsiteY3" fmla="*/ 25932 h 207044"/>
                <a:gd name="connsiteX4" fmla="*/ 542926 w 557214"/>
                <a:gd name="connsiteY4" fmla="*/ 95125 h 207044"/>
                <a:gd name="connsiteX5" fmla="*/ 526257 w 557214"/>
                <a:gd name="connsiteY5" fmla="*/ 99887 h 207044"/>
                <a:gd name="connsiteX6" fmla="*/ 326232 w 557214"/>
                <a:gd name="connsiteY6" fmla="*/ 183231 h 207044"/>
                <a:gd name="connsiteX7" fmla="*/ 202407 w 557214"/>
                <a:gd name="connsiteY7" fmla="*/ 204662 h 207044"/>
                <a:gd name="connsiteX8" fmla="*/ 52525 w 557214"/>
                <a:gd name="connsiteY8" fmla="*/ 207044 h 207044"/>
                <a:gd name="connsiteX9" fmla="*/ 0 w 557214"/>
                <a:gd name="connsiteY9" fmla="*/ 154519 h 207044"/>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6257 w 561976"/>
                <a:gd name="connsiteY5" fmla="*/ 99887 h 207044"/>
                <a:gd name="connsiteX6" fmla="*/ 326232 w 561976"/>
                <a:gd name="connsiteY6" fmla="*/ 183231 h 207044"/>
                <a:gd name="connsiteX7" fmla="*/ 202407 w 561976"/>
                <a:gd name="connsiteY7" fmla="*/ 204662 h 207044"/>
                <a:gd name="connsiteX8" fmla="*/ 52525 w 561976"/>
                <a:gd name="connsiteY8" fmla="*/ 207044 h 207044"/>
                <a:gd name="connsiteX9" fmla="*/ 0 w 561976"/>
                <a:gd name="connsiteY9" fmla="*/ 154519 h 207044"/>
                <a:gd name="connsiteX0" fmla="*/ 0 w 564727"/>
                <a:gd name="connsiteY0" fmla="*/ 154519 h 207044"/>
                <a:gd name="connsiteX1" fmla="*/ 52525 w 564727"/>
                <a:gd name="connsiteY1" fmla="*/ 101994 h 207044"/>
                <a:gd name="connsiteX2" fmla="*/ 485638 w 564727"/>
                <a:gd name="connsiteY2" fmla="*/ 1981 h 207044"/>
                <a:gd name="connsiteX3" fmla="*/ 557214 w 564727"/>
                <a:gd name="connsiteY3" fmla="*/ 25932 h 207044"/>
                <a:gd name="connsiteX4" fmla="*/ 561976 w 564727"/>
                <a:gd name="connsiteY4" fmla="*/ 59407 h 207044"/>
                <a:gd name="connsiteX5" fmla="*/ 526257 w 564727"/>
                <a:gd name="connsiteY5" fmla="*/ 99887 h 207044"/>
                <a:gd name="connsiteX6" fmla="*/ 202407 w 564727"/>
                <a:gd name="connsiteY6" fmla="*/ 204662 h 207044"/>
                <a:gd name="connsiteX7" fmla="*/ 52525 w 564727"/>
                <a:gd name="connsiteY7" fmla="*/ 207044 h 207044"/>
                <a:gd name="connsiteX8" fmla="*/ 0 w 564727"/>
                <a:gd name="connsiteY8" fmla="*/ 154519 h 207044"/>
                <a:gd name="connsiteX0" fmla="*/ 6972 w 581369"/>
                <a:gd name="connsiteY0" fmla="*/ 154519 h 208598"/>
                <a:gd name="connsiteX1" fmla="*/ 59497 w 581369"/>
                <a:gd name="connsiteY1" fmla="*/ 101994 h 208598"/>
                <a:gd name="connsiteX2" fmla="*/ 492610 w 581369"/>
                <a:gd name="connsiteY2" fmla="*/ 1981 h 208598"/>
                <a:gd name="connsiteX3" fmla="*/ 564186 w 581369"/>
                <a:gd name="connsiteY3" fmla="*/ 25932 h 208598"/>
                <a:gd name="connsiteX4" fmla="*/ 568948 w 581369"/>
                <a:gd name="connsiteY4" fmla="*/ 59407 h 208598"/>
                <a:gd name="connsiteX5" fmla="*/ 533229 w 581369"/>
                <a:gd name="connsiteY5" fmla="*/ 99887 h 208598"/>
                <a:gd name="connsiteX6" fmla="*/ 59497 w 581369"/>
                <a:gd name="connsiteY6" fmla="*/ 207044 h 208598"/>
                <a:gd name="connsiteX7" fmla="*/ 6972 w 581369"/>
                <a:gd name="connsiteY7" fmla="*/ 154519 h 208598"/>
                <a:gd name="connsiteX0" fmla="*/ 0 w 574397"/>
                <a:gd name="connsiteY0" fmla="*/ 154519 h 207044"/>
                <a:gd name="connsiteX1" fmla="*/ 52525 w 574397"/>
                <a:gd name="connsiteY1" fmla="*/ 101994 h 207044"/>
                <a:gd name="connsiteX2" fmla="*/ 485638 w 574397"/>
                <a:gd name="connsiteY2" fmla="*/ 1981 h 207044"/>
                <a:gd name="connsiteX3" fmla="*/ 557214 w 574397"/>
                <a:gd name="connsiteY3" fmla="*/ 25932 h 207044"/>
                <a:gd name="connsiteX4" fmla="*/ 561976 w 574397"/>
                <a:gd name="connsiteY4" fmla="*/ 59407 h 207044"/>
                <a:gd name="connsiteX5" fmla="*/ 526257 w 574397"/>
                <a:gd name="connsiteY5" fmla="*/ 99887 h 207044"/>
                <a:gd name="connsiteX6" fmla="*/ 52525 w 574397"/>
                <a:gd name="connsiteY6" fmla="*/ 207044 h 207044"/>
                <a:gd name="connsiteX7" fmla="*/ 0 w 574397"/>
                <a:gd name="connsiteY7" fmla="*/ 154519 h 207044"/>
                <a:gd name="connsiteX0" fmla="*/ 0 w 574397"/>
                <a:gd name="connsiteY0" fmla="*/ 154519 h 207044"/>
                <a:gd name="connsiteX1" fmla="*/ 52525 w 574397"/>
                <a:gd name="connsiteY1" fmla="*/ 101994 h 207044"/>
                <a:gd name="connsiteX2" fmla="*/ 485638 w 574397"/>
                <a:gd name="connsiteY2" fmla="*/ 1981 h 207044"/>
                <a:gd name="connsiteX3" fmla="*/ 557214 w 574397"/>
                <a:gd name="connsiteY3" fmla="*/ 25932 h 207044"/>
                <a:gd name="connsiteX4" fmla="*/ 561976 w 574397"/>
                <a:gd name="connsiteY4" fmla="*/ 59407 h 207044"/>
                <a:gd name="connsiteX5" fmla="*/ 526257 w 574397"/>
                <a:gd name="connsiteY5" fmla="*/ 99887 h 207044"/>
                <a:gd name="connsiteX6" fmla="*/ 52525 w 574397"/>
                <a:gd name="connsiteY6" fmla="*/ 207044 h 207044"/>
                <a:gd name="connsiteX7" fmla="*/ 0 w 574397"/>
                <a:gd name="connsiteY7" fmla="*/ 154519 h 207044"/>
                <a:gd name="connsiteX0" fmla="*/ 8996 w 570972"/>
                <a:gd name="connsiteY0" fmla="*/ 154519 h 210681"/>
                <a:gd name="connsiteX1" fmla="*/ 61521 w 570972"/>
                <a:gd name="connsiteY1" fmla="*/ 101994 h 210681"/>
                <a:gd name="connsiteX2" fmla="*/ 494634 w 570972"/>
                <a:gd name="connsiteY2" fmla="*/ 1981 h 210681"/>
                <a:gd name="connsiteX3" fmla="*/ 566210 w 570972"/>
                <a:gd name="connsiteY3" fmla="*/ 25932 h 210681"/>
                <a:gd name="connsiteX4" fmla="*/ 570972 w 570972"/>
                <a:gd name="connsiteY4" fmla="*/ 59407 h 210681"/>
                <a:gd name="connsiteX5" fmla="*/ 61521 w 570972"/>
                <a:gd name="connsiteY5" fmla="*/ 207044 h 210681"/>
                <a:gd name="connsiteX6" fmla="*/ 8996 w 570972"/>
                <a:gd name="connsiteY6" fmla="*/ 154519 h 210681"/>
                <a:gd name="connsiteX0" fmla="*/ 8996 w 570972"/>
                <a:gd name="connsiteY0" fmla="*/ 154519 h 210681"/>
                <a:gd name="connsiteX1" fmla="*/ 61521 w 570972"/>
                <a:gd name="connsiteY1" fmla="*/ 101994 h 210681"/>
                <a:gd name="connsiteX2" fmla="*/ 494634 w 570972"/>
                <a:gd name="connsiteY2" fmla="*/ 1981 h 210681"/>
                <a:gd name="connsiteX3" fmla="*/ 566210 w 570972"/>
                <a:gd name="connsiteY3" fmla="*/ 25932 h 210681"/>
                <a:gd name="connsiteX4" fmla="*/ 570972 w 570972"/>
                <a:gd name="connsiteY4" fmla="*/ 59407 h 210681"/>
                <a:gd name="connsiteX5" fmla="*/ 61521 w 570972"/>
                <a:gd name="connsiteY5" fmla="*/ 207044 h 210681"/>
                <a:gd name="connsiteX6" fmla="*/ 8996 w 570972"/>
                <a:gd name="connsiteY6" fmla="*/ 154519 h 210681"/>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525 w 561976"/>
                <a:gd name="connsiteY5" fmla="*/ 207044 h 207044"/>
                <a:gd name="connsiteX6" fmla="*/ 0 w 561976"/>
                <a:gd name="connsiteY6" fmla="*/ 154519 h 207044"/>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525 w 561976"/>
                <a:gd name="connsiteY5" fmla="*/ 207044 h 207044"/>
                <a:gd name="connsiteX6" fmla="*/ 0 w 561976"/>
                <a:gd name="connsiteY6" fmla="*/ 154519 h 207044"/>
                <a:gd name="connsiteX0" fmla="*/ 0 w 561976"/>
                <a:gd name="connsiteY0" fmla="*/ 154519 h 207044"/>
                <a:gd name="connsiteX1" fmla="*/ 52525 w 561976"/>
                <a:gd name="connsiteY1" fmla="*/ 101994 h 207044"/>
                <a:gd name="connsiteX2" fmla="*/ 485638 w 561976"/>
                <a:gd name="connsiteY2" fmla="*/ 1981 h 207044"/>
                <a:gd name="connsiteX3" fmla="*/ 557214 w 561976"/>
                <a:gd name="connsiteY3" fmla="*/ 25932 h 207044"/>
                <a:gd name="connsiteX4" fmla="*/ 561976 w 561976"/>
                <a:gd name="connsiteY4" fmla="*/ 59407 h 207044"/>
                <a:gd name="connsiteX5" fmla="*/ 52525 w 561976"/>
                <a:gd name="connsiteY5" fmla="*/ 207044 h 207044"/>
                <a:gd name="connsiteX6" fmla="*/ 0 w 561976"/>
                <a:gd name="connsiteY6" fmla="*/ 154519 h 207044"/>
                <a:gd name="connsiteX0" fmla="*/ 0 w 564882"/>
                <a:gd name="connsiteY0" fmla="*/ 154519 h 207044"/>
                <a:gd name="connsiteX1" fmla="*/ 52525 w 564882"/>
                <a:gd name="connsiteY1" fmla="*/ 101994 h 207044"/>
                <a:gd name="connsiteX2" fmla="*/ 485638 w 564882"/>
                <a:gd name="connsiteY2" fmla="*/ 1981 h 207044"/>
                <a:gd name="connsiteX3" fmla="*/ 557214 w 564882"/>
                <a:gd name="connsiteY3" fmla="*/ 25932 h 207044"/>
                <a:gd name="connsiteX4" fmla="*/ 561976 w 564882"/>
                <a:gd name="connsiteY4" fmla="*/ 59407 h 207044"/>
                <a:gd name="connsiteX5" fmla="*/ 52525 w 564882"/>
                <a:gd name="connsiteY5" fmla="*/ 207044 h 207044"/>
                <a:gd name="connsiteX6" fmla="*/ 0 w 564882"/>
                <a:gd name="connsiteY6" fmla="*/ 154519 h 207044"/>
                <a:gd name="connsiteX0" fmla="*/ 0 w 557512"/>
                <a:gd name="connsiteY0" fmla="*/ 154519 h 207044"/>
                <a:gd name="connsiteX1" fmla="*/ 52525 w 557512"/>
                <a:gd name="connsiteY1" fmla="*/ 101994 h 207044"/>
                <a:gd name="connsiteX2" fmla="*/ 485638 w 557512"/>
                <a:gd name="connsiteY2" fmla="*/ 1981 h 207044"/>
                <a:gd name="connsiteX3" fmla="*/ 557214 w 557512"/>
                <a:gd name="connsiteY3" fmla="*/ 25932 h 207044"/>
                <a:gd name="connsiteX4" fmla="*/ 545804 w 557512"/>
                <a:gd name="connsiteY4" fmla="*/ 75240 h 207044"/>
                <a:gd name="connsiteX5" fmla="*/ 52525 w 557512"/>
                <a:gd name="connsiteY5" fmla="*/ 207044 h 207044"/>
                <a:gd name="connsiteX6" fmla="*/ 0 w 557512"/>
                <a:gd name="connsiteY6" fmla="*/ 154519 h 207044"/>
                <a:gd name="connsiteX0" fmla="*/ 0 w 557512"/>
                <a:gd name="connsiteY0" fmla="*/ 154519 h 207044"/>
                <a:gd name="connsiteX1" fmla="*/ 52525 w 557512"/>
                <a:gd name="connsiteY1" fmla="*/ 101994 h 207044"/>
                <a:gd name="connsiteX2" fmla="*/ 485638 w 557512"/>
                <a:gd name="connsiteY2" fmla="*/ 1981 h 207044"/>
                <a:gd name="connsiteX3" fmla="*/ 557214 w 557512"/>
                <a:gd name="connsiteY3" fmla="*/ 25932 h 207044"/>
                <a:gd name="connsiteX4" fmla="*/ 545804 w 557512"/>
                <a:gd name="connsiteY4" fmla="*/ 75240 h 207044"/>
                <a:gd name="connsiteX5" fmla="*/ 52525 w 557512"/>
                <a:gd name="connsiteY5" fmla="*/ 207044 h 207044"/>
                <a:gd name="connsiteX6" fmla="*/ 0 w 557512"/>
                <a:gd name="connsiteY6" fmla="*/ 154519 h 207044"/>
                <a:gd name="connsiteX0" fmla="*/ 0 w 560617"/>
                <a:gd name="connsiteY0" fmla="*/ 154519 h 207044"/>
                <a:gd name="connsiteX1" fmla="*/ 52525 w 560617"/>
                <a:gd name="connsiteY1" fmla="*/ 101994 h 207044"/>
                <a:gd name="connsiteX2" fmla="*/ 485638 w 560617"/>
                <a:gd name="connsiteY2" fmla="*/ 1981 h 207044"/>
                <a:gd name="connsiteX3" fmla="*/ 557214 w 560617"/>
                <a:gd name="connsiteY3" fmla="*/ 25932 h 207044"/>
                <a:gd name="connsiteX4" fmla="*/ 545804 w 560617"/>
                <a:gd name="connsiteY4" fmla="*/ 75240 h 207044"/>
                <a:gd name="connsiteX5" fmla="*/ 52525 w 560617"/>
                <a:gd name="connsiteY5" fmla="*/ 207044 h 207044"/>
                <a:gd name="connsiteX6" fmla="*/ 0 w 560617"/>
                <a:gd name="connsiteY6" fmla="*/ 154519 h 207044"/>
                <a:gd name="connsiteX0" fmla="*/ 0 w 557795"/>
                <a:gd name="connsiteY0" fmla="*/ 159917 h 212442"/>
                <a:gd name="connsiteX1" fmla="*/ 52525 w 557795"/>
                <a:gd name="connsiteY1" fmla="*/ 107392 h 212442"/>
                <a:gd name="connsiteX2" fmla="*/ 485638 w 557795"/>
                <a:gd name="connsiteY2" fmla="*/ 7379 h 212442"/>
                <a:gd name="connsiteX3" fmla="*/ 550745 w 557795"/>
                <a:gd name="connsiteY3" fmla="*/ 20247 h 212442"/>
                <a:gd name="connsiteX4" fmla="*/ 545804 w 557795"/>
                <a:gd name="connsiteY4" fmla="*/ 80638 h 212442"/>
                <a:gd name="connsiteX5" fmla="*/ 52525 w 557795"/>
                <a:gd name="connsiteY5" fmla="*/ 212442 h 212442"/>
                <a:gd name="connsiteX6" fmla="*/ 0 w 557795"/>
                <a:gd name="connsiteY6" fmla="*/ 159917 h 212442"/>
                <a:gd name="connsiteX0" fmla="*/ 0 w 557795"/>
                <a:gd name="connsiteY0" fmla="*/ 153872 h 206397"/>
                <a:gd name="connsiteX1" fmla="*/ 52525 w 557795"/>
                <a:gd name="connsiteY1" fmla="*/ 101347 h 206397"/>
                <a:gd name="connsiteX2" fmla="*/ 485638 w 557795"/>
                <a:gd name="connsiteY2" fmla="*/ 1334 h 206397"/>
                <a:gd name="connsiteX3" fmla="*/ 550745 w 557795"/>
                <a:gd name="connsiteY3" fmla="*/ 14202 h 206397"/>
                <a:gd name="connsiteX4" fmla="*/ 545804 w 557795"/>
                <a:gd name="connsiteY4" fmla="*/ 74593 h 206397"/>
                <a:gd name="connsiteX5" fmla="*/ 52525 w 557795"/>
                <a:gd name="connsiteY5" fmla="*/ 206397 h 206397"/>
                <a:gd name="connsiteX6" fmla="*/ 0 w 557795"/>
                <a:gd name="connsiteY6" fmla="*/ 153872 h 206397"/>
                <a:gd name="connsiteX0" fmla="*/ 0 w 557795"/>
                <a:gd name="connsiteY0" fmla="*/ 152145 h 204670"/>
                <a:gd name="connsiteX1" fmla="*/ 52525 w 557795"/>
                <a:gd name="connsiteY1" fmla="*/ 99620 h 204670"/>
                <a:gd name="connsiteX2" fmla="*/ 488872 w 557795"/>
                <a:gd name="connsiteY2" fmla="*/ 2773 h 204670"/>
                <a:gd name="connsiteX3" fmla="*/ 550745 w 557795"/>
                <a:gd name="connsiteY3" fmla="*/ 12475 h 204670"/>
                <a:gd name="connsiteX4" fmla="*/ 545804 w 557795"/>
                <a:gd name="connsiteY4" fmla="*/ 72866 h 204670"/>
                <a:gd name="connsiteX5" fmla="*/ 52525 w 557795"/>
                <a:gd name="connsiteY5" fmla="*/ 204670 h 204670"/>
                <a:gd name="connsiteX6" fmla="*/ 0 w 557795"/>
                <a:gd name="connsiteY6" fmla="*/ 152145 h 204670"/>
                <a:gd name="connsiteX0" fmla="*/ 0 w 557795"/>
                <a:gd name="connsiteY0" fmla="*/ 152145 h 204670"/>
                <a:gd name="connsiteX1" fmla="*/ 52525 w 557795"/>
                <a:gd name="connsiteY1" fmla="*/ 99620 h 204670"/>
                <a:gd name="connsiteX2" fmla="*/ 488872 w 557795"/>
                <a:gd name="connsiteY2" fmla="*/ 2773 h 204670"/>
                <a:gd name="connsiteX3" fmla="*/ 550745 w 557795"/>
                <a:gd name="connsiteY3" fmla="*/ 12475 h 204670"/>
                <a:gd name="connsiteX4" fmla="*/ 545804 w 557795"/>
                <a:gd name="connsiteY4" fmla="*/ 72866 h 204670"/>
                <a:gd name="connsiteX5" fmla="*/ 52525 w 557795"/>
                <a:gd name="connsiteY5" fmla="*/ 204670 h 204670"/>
                <a:gd name="connsiteX6" fmla="*/ 0 w 557795"/>
                <a:gd name="connsiteY6" fmla="*/ 152145 h 204670"/>
                <a:gd name="connsiteX0" fmla="*/ 0 w 557795"/>
                <a:gd name="connsiteY0" fmla="*/ 155939 h 208464"/>
                <a:gd name="connsiteX1" fmla="*/ 52525 w 557795"/>
                <a:gd name="connsiteY1" fmla="*/ 103414 h 208464"/>
                <a:gd name="connsiteX2" fmla="*/ 488872 w 557795"/>
                <a:gd name="connsiteY2" fmla="*/ 6567 h 208464"/>
                <a:gd name="connsiteX3" fmla="*/ 550745 w 557795"/>
                <a:gd name="connsiteY3" fmla="*/ 16269 h 208464"/>
                <a:gd name="connsiteX4" fmla="*/ 545804 w 557795"/>
                <a:gd name="connsiteY4" fmla="*/ 76660 h 208464"/>
                <a:gd name="connsiteX5" fmla="*/ 52525 w 557795"/>
                <a:gd name="connsiteY5" fmla="*/ 208464 h 208464"/>
                <a:gd name="connsiteX6" fmla="*/ 0 w 557795"/>
                <a:gd name="connsiteY6" fmla="*/ 155939 h 208464"/>
                <a:gd name="connsiteX0" fmla="*/ 0 w 557795"/>
                <a:gd name="connsiteY0" fmla="*/ 153349 h 205874"/>
                <a:gd name="connsiteX1" fmla="*/ 52525 w 557795"/>
                <a:gd name="connsiteY1" fmla="*/ 100824 h 205874"/>
                <a:gd name="connsiteX2" fmla="*/ 488872 w 557795"/>
                <a:gd name="connsiteY2" fmla="*/ 3977 h 205874"/>
                <a:gd name="connsiteX3" fmla="*/ 550745 w 557795"/>
                <a:gd name="connsiteY3" fmla="*/ 13679 h 205874"/>
                <a:gd name="connsiteX4" fmla="*/ 545804 w 557795"/>
                <a:gd name="connsiteY4" fmla="*/ 74070 h 205874"/>
                <a:gd name="connsiteX5" fmla="*/ 52525 w 557795"/>
                <a:gd name="connsiteY5" fmla="*/ 205874 h 205874"/>
                <a:gd name="connsiteX6" fmla="*/ 0 w 557795"/>
                <a:gd name="connsiteY6" fmla="*/ 153349 h 205874"/>
                <a:gd name="connsiteX0" fmla="*/ 0 w 557795"/>
                <a:gd name="connsiteY0" fmla="*/ 155276 h 207801"/>
                <a:gd name="connsiteX1" fmla="*/ 52525 w 557795"/>
                <a:gd name="connsiteY1" fmla="*/ 102751 h 207801"/>
                <a:gd name="connsiteX2" fmla="*/ 488872 w 557795"/>
                <a:gd name="connsiteY2" fmla="*/ 5904 h 207801"/>
                <a:gd name="connsiteX3" fmla="*/ 550745 w 557795"/>
                <a:gd name="connsiteY3" fmla="*/ 15606 h 207801"/>
                <a:gd name="connsiteX4" fmla="*/ 545804 w 557795"/>
                <a:gd name="connsiteY4" fmla="*/ 75997 h 207801"/>
                <a:gd name="connsiteX5" fmla="*/ 52525 w 557795"/>
                <a:gd name="connsiteY5" fmla="*/ 207801 h 207801"/>
                <a:gd name="connsiteX6" fmla="*/ 0 w 557795"/>
                <a:gd name="connsiteY6" fmla="*/ 155276 h 207801"/>
                <a:gd name="connsiteX0" fmla="*/ 0 w 557795"/>
                <a:gd name="connsiteY0" fmla="*/ 154783 h 207308"/>
                <a:gd name="connsiteX1" fmla="*/ 52525 w 557795"/>
                <a:gd name="connsiteY1" fmla="*/ 102258 h 207308"/>
                <a:gd name="connsiteX2" fmla="*/ 488872 w 557795"/>
                <a:gd name="connsiteY2" fmla="*/ 5411 h 207308"/>
                <a:gd name="connsiteX3" fmla="*/ 550745 w 557795"/>
                <a:gd name="connsiteY3" fmla="*/ 15113 h 207308"/>
                <a:gd name="connsiteX4" fmla="*/ 545804 w 557795"/>
                <a:gd name="connsiteY4" fmla="*/ 75504 h 207308"/>
                <a:gd name="connsiteX5" fmla="*/ 52525 w 557795"/>
                <a:gd name="connsiteY5" fmla="*/ 207308 h 207308"/>
                <a:gd name="connsiteX6" fmla="*/ 0 w 557795"/>
                <a:gd name="connsiteY6" fmla="*/ 154783 h 207308"/>
                <a:gd name="connsiteX0" fmla="*/ 0 w 559863"/>
                <a:gd name="connsiteY0" fmla="*/ 154783 h 207308"/>
                <a:gd name="connsiteX1" fmla="*/ 52525 w 559863"/>
                <a:gd name="connsiteY1" fmla="*/ 102258 h 207308"/>
                <a:gd name="connsiteX2" fmla="*/ 488872 w 559863"/>
                <a:gd name="connsiteY2" fmla="*/ 5411 h 207308"/>
                <a:gd name="connsiteX3" fmla="*/ 550745 w 559863"/>
                <a:gd name="connsiteY3" fmla="*/ 15113 h 207308"/>
                <a:gd name="connsiteX4" fmla="*/ 545804 w 559863"/>
                <a:gd name="connsiteY4" fmla="*/ 75504 h 207308"/>
                <a:gd name="connsiteX5" fmla="*/ 52525 w 559863"/>
                <a:gd name="connsiteY5" fmla="*/ 207308 h 207308"/>
                <a:gd name="connsiteX6" fmla="*/ 0 w 559863"/>
                <a:gd name="connsiteY6" fmla="*/ 154783 h 207308"/>
                <a:gd name="connsiteX0" fmla="*/ 0 w 560431"/>
                <a:gd name="connsiteY0" fmla="*/ 154783 h 207308"/>
                <a:gd name="connsiteX1" fmla="*/ 52525 w 560431"/>
                <a:gd name="connsiteY1" fmla="*/ 102258 h 207308"/>
                <a:gd name="connsiteX2" fmla="*/ 488872 w 560431"/>
                <a:gd name="connsiteY2" fmla="*/ 5411 h 207308"/>
                <a:gd name="connsiteX3" fmla="*/ 550745 w 560431"/>
                <a:gd name="connsiteY3" fmla="*/ 15113 h 207308"/>
                <a:gd name="connsiteX4" fmla="*/ 545804 w 560431"/>
                <a:gd name="connsiteY4" fmla="*/ 75504 h 207308"/>
                <a:gd name="connsiteX5" fmla="*/ 52525 w 560431"/>
                <a:gd name="connsiteY5" fmla="*/ 207308 h 207308"/>
                <a:gd name="connsiteX6" fmla="*/ 0 w 560431"/>
                <a:gd name="connsiteY6" fmla="*/ 154783 h 207308"/>
                <a:gd name="connsiteX0" fmla="*/ 0 w 560431"/>
                <a:gd name="connsiteY0" fmla="*/ 154783 h 207308"/>
                <a:gd name="connsiteX1" fmla="*/ 52525 w 560431"/>
                <a:gd name="connsiteY1" fmla="*/ 102258 h 207308"/>
                <a:gd name="connsiteX2" fmla="*/ 488872 w 560431"/>
                <a:gd name="connsiteY2" fmla="*/ 5411 h 207308"/>
                <a:gd name="connsiteX3" fmla="*/ 550745 w 560431"/>
                <a:gd name="connsiteY3" fmla="*/ 15113 h 207308"/>
                <a:gd name="connsiteX4" fmla="*/ 545804 w 560431"/>
                <a:gd name="connsiteY4" fmla="*/ 75504 h 207308"/>
                <a:gd name="connsiteX5" fmla="*/ 52525 w 560431"/>
                <a:gd name="connsiteY5" fmla="*/ 207308 h 207308"/>
                <a:gd name="connsiteX6" fmla="*/ 0 w 560431"/>
                <a:gd name="connsiteY6" fmla="*/ 154783 h 20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431" h="207308">
                  <a:moveTo>
                    <a:pt x="0" y="154783"/>
                  </a:moveTo>
                  <a:cubicBezTo>
                    <a:pt x="0" y="125774"/>
                    <a:pt x="23516" y="102258"/>
                    <a:pt x="52525" y="102258"/>
                  </a:cubicBezTo>
                  <a:cubicBezTo>
                    <a:pt x="214359" y="102258"/>
                    <a:pt x="380597" y="80825"/>
                    <a:pt x="488872" y="5411"/>
                  </a:cubicBezTo>
                  <a:cubicBezTo>
                    <a:pt x="513030" y="-2506"/>
                    <a:pt x="524462" y="-3623"/>
                    <a:pt x="550745" y="15113"/>
                  </a:cubicBezTo>
                  <a:cubicBezTo>
                    <a:pt x="560418" y="35770"/>
                    <a:pt x="568475" y="50096"/>
                    <a:pt x="545804" y="75504"/>
                  </a:cubicBezTo>
                  <a:cubicBezTo>
                    <a:pt x="416409" y="188020"/>
                    <a:pt x="257774" y="189873"/>
                    <a:pt x="52525" y="207308"/>
                  </a:cubicBezTo>
                  <a:cubicBezTo>
                    <a:pt x="30018" y="200994"/>
                    <a:pt x="0" y="183792"/>
                    <a:pt x="0" y="154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3"/>
            <p:cNvSpPr>
              <a:spLocks noChangeAspect="1"/>
            </p:cNvSpPr>
            <p:nvPr/>
          </p:nvSpPr>
          <p:spPr>
            <a:xfrm>
              <a:off x="7047656" y="2535364"/>
              <a:ext cx="401915" cy="134813"/>
            </a:xfrm>
            <a:custGeom>
              <a:avLst/>
              <a:gdLst>
                <a:gd name="connsiteX0" fmla="*/ 0 w 410368"/>
                <a:gd name="connsiteY0" fmla="*/ 52642 h 105284"/>
                <a:gd name="connsiteX1" fmla="*/ 52642 w 410368"/>
                <a:gd name="connsiteY1" fmla="*/ 0 h 105284"/>
                <a:gd name="connsiteX2" fmla="*/ 357726 w 410368"/>
                <a:gd name="connsiteY2" fmla="*/ 0 h 105284"/>
                <a:gd name="connsiteX3" fmla="*/ 410368 w 410368"/>
                <a:gd name="connsiteY3" fmla="*/ 52642 h 105284"/>
                <a:gd name="connsiteX4" fmla="*/ 410368 w 410368"/>
                <a:gd name="connsiteY4" fmla="*/ 52642 h 105284"/>
                <a:gd name="connsiteX5" fmla="*/ 357726 w 410368"/>
                <a:gd name="connsiteY5" fmla="*/ 105284 h 105284"/>
                <a:gd name="connsiteX6" fmla="*/ 52642 w 410368"/>
                <a:gd name="connsiteY6" fmla="*/ 105284 h 105284"/>
                <a:gd name="connsiteX7" fmla="*/ 0 w 410368"/>
                <a:gd name="connsiteY7" fmla="*/ 52642 h 105284"/>
                <a:gd name="connsiteX0" fmla="*/ 0 w 410368"/>
                <a:gd name="connsiteY0" fmla="*/ 83598 h 136240"/>
                <a:gd name="connsiteX1" fmla="*/ 52642 w 410368"/>
                <a:gd name="connsiteY1" fmla="*/ 30956 h 136240"/>
                <a:gd name="connsiteX2" fmla="*/ 348201 w 410368"/>
                <a:gd name="connsiteY2" fmla="*/ 0 h 136240"/>
                <a:gd name="connsiteX3" fmla="*/ 410368 w 410368"/>
                <a:gd name="connsiteY3" fmla="*/ 83598 h 136240"/>
                <a:gd name="connsiteX4" fmla="*/ 410368 w 410368"/>
                <a:gd name="connsiteY4" fmla="*/ 83598 h 136240"/>
                <a:gd name="connsiteX5" fmla="*/ 357726 w 410368"/>
                <a:gd name="connsiteY5" fmla="*/ 136240 h 136240"/>
                <a:gd name="connsiteX6" fmla="*/ 52642 w 410368"/>
                <a:gd name="connsiteY6" fmla="*/ 136240 h 136240"/>
                <a:gd name="connsiteX7" fmla="*/ 0 w 410368"/>
                <a:gd name="connsiteY7" fmla="*/ 83598 h 136240"/>
                <a:gd name="connsiteX0" fmla="*/ 0 w 410368"/>
                <a:gd name="connsiteY0" fmla="*/ 83598 h 136240"/>
                <a:gd name="connsiteX1" fmla="*/ 52642 w 410368"/>
                <a:gd name="connsiteY1" fmla="*/ 30956 h 136240"/>
                <a:gd name="connsiteX2" fmla="*/ 348201 w 410368"/>
                <a:gd name="connsiteY2" fmla="*/ 0 h 136240"/>
                <a:gd name="connsiteX3" fmla="*/ 410368 w 410368"/>
                <a:gd name="connsiteY3" fmla="*/ 83598 h 136240"/>
                <a:gd name="connsiteX4" fmla="*/ 410368 w 410368"/>
                <a:gd name="connsiteY4" fmla="*/ 83598 h 136240"/>
                <a:gd name="connsiteX5" fmla="*/ 357726 w 410368"/>
                <a:gd name="connsiteY5" fmla="*/ 136240 h 136240"/>
                <a:gd name="connsiteX6" fmla="*/ 52642 w 410368"/>
                <a:gd name="connsiteY6" fmla="*/ 136240 h 136240"/>
                <a:gd name="connsiteX7" fmla="*/ 0 w 410368"/>
                <a:gd name="connsiteY7" fmla="*/ 83598 h 136240"/>
                <a:gd name="connsiteX0" fmla="*/ 0 w 538955"/>
                <a:gd name="connsiteY0" fmla="*/ 83598 h 136240"/>
                <a:gd name="connsiteX1" fmla="*/ 52642 w 538955"/>
                <a:gd name="connsiteY1" fmla="*/ 30956 h 136240"/>
                <a:gd name="connsiteX2" fmla="*/ 348201 w 538955"/>
                <a:gd name="connsiteY2" fmla="*/ 0 h 136240"/>
                <a:gd name="connsiteX3" fmla="*/ 410368 w 538955"/>
                <a:gd name="connsiteY3" fmla="*/ 83598 h 136240"/>
                <a:gd name="connsiteX4" fmla="*/ 538955 w 538955"/>
                <a:gd name="connsiteY4" fmla="*/ 78836 h 136240"/>
                <a:gd name="connsiteX5" fmla="*/ 357726 w 538955"/>
                <a:gd name="connsiteY5" fmla="*/ 136240 h 136240"/>
                <a:gd name="connsiteX6" fmla="*/ 52642 w 538955"/>
                <a:gd name="connsiteY6" fmla="*/ 136240 h 136240"/>
                <a:gd name="connsiteX7" fmla="*/ 0 w 538955"/>
                <a:gd name="connsiteY7" fmla="*/ 83598 h 136240"/>
                <a:gd name="connsiteX0" fmla="*/ 0 w 538955"/>
                <a:gd name="connsiteY0" fmla="*/ 83598 h 136240"/>
                <a:gd name="connsiteX1" fmla="*/ 52642 w 538955"/>
                <a:gd name="connsiteY1" fmla="*/ 30956 h 136240"/>
                <a:gd name="connsiteX2" fmla="*/ 348201 w 538955"/>
                <a:gd name="connsiteY2" fmla="*/ 0 h 136240"/>
                <a:gd name="connsiteX3" fmla="*/ 403225 w 538955"/>
                <a:gd name="connsiteY3" fmla="*/ 35973 h 136240"/>
                <a:gd name="connsiteX4" fmla="*/ 538955 w 538955"/>
                <a:gd name="connsiteY4" fmla="*/ 78836 h 136240"/>
                <a:gd name="connsiteX5" fmla="*/ 357726 w 538955"/>
                <a:gd name="connsiteY5" fmla="*/ 136240 h 136240"/>
                <a:gd name="connsiteX6" fmla="*/ 52642 w 538955"/>
                <a:gd name="connsiteY6" fmla="*/ 136240 h 136240"/>
                <a:gd name="connsiteX7" fmla="*/ 0 w 538955"/>
                <a:gd name="connsiteY7" fmla="*/ 83598 h 136240"/>
                <a:gd name="connsiteX0" fmla="*/ 0 w 403225"/>
                <a:gd name="connsiteY0" fmla="*/ 83598 h 136240"/>
                <a:gd name="connsiteX1" fmla="*/ 52642 w 403225"/>
                <a:gd name="connsiteY1" fmla="*/ 30956 h 136240"/>
                <a:gd name="connsiteX2" fmla="*/ 348201 w 403225"/>
                <a:gd name="connsiteY2" fmla="*/ 0 h 136240"/>
                <a:gd name="connsiteX3" fmla="*/ 403225 w 403225"/>
                <a:gd name="connsiteY3" fmla="*/ 35973 h 136240"/>
                <a:gd name="connsiteX4" fmla="*/ 357726 w 403225"/>
                <a:gd name="connsiteY4" fmla="*/ 136240 h 136240"/>
                <a:gd name="connsiteX5" fmla="*/ 52642 w 403225"/>
                <a:gd name="connsiteY5" fmla="*/ 136240 h 136240"/>
                <a:gd name="connsiteX6" fmla="*/ 0 w 403225"/>
                <a:gd name="connsiteY6" fmla="*/ 83598 h 136240"/>
                <a:gd name="connsiteX0" fmla="*/ 0 w 403225"/>
                <a:gd name="connsiteY0" fmla="*/ 83598 h 136240"/>
                <a:gd name="connsiteX1" fmla="*/ 52642 w 403225"/>
                <a:gd name="connsiteY1" fmla="*/ 30956 h 136240"/>
                <a:gd name="connsiteX2" fmla="*/ 348201 w 403225"/>
                <a:gd name="connsiteY2" fmla="*/ 0 h 136240"/>
                <a:gd name="connsiteX3" fmla="*/ 403225 w 403225"/>
                <a:gd name="connsiteY3" fmla="*/ 35973 h 136240"/>
                <a:gd name="connsiteX4" fmla="*/ 388682 w 403225"/>
                <a:gd name="connsiteY4" fmla="*/ 95758 h 136240"/>
                <a:gd name="connsiteX5" fmla="*/ 52642 w 403225"/>
                <a:gd name="connsiteY5" fmla="*/ 136240 h 136240"/>
                <a:gd name="connsiteX6" fmla="*/ 0 w 403225"/>
                <a:gd name="connsiteY6" fmla="*/ 83598 h 136240"/>
                <a:gd name="connsiteX0" fmla="*/ 0 w 403225"/>
                <a:gd name="connsiteY0" fmla="*/ 83598 h 136240"/>
                <a:gd name="connsiteX1" fmla="*/ 52642 w 403225"/>
                <a:gd name="connsiteY1" fmla="*/ 30956 h 136240"/>
                <a:gd name="connsiteX2" fmla="*/ 348201 w 403225"/>
                <a:gd name="connsiteY2" fmla="*/ 0 h 136240"/>
                <a:gd name="connsiteX3" fmla="*/ 403225 w 403225"/>
                <a:gd name="connsiteY3" fmla="*/ 35973 h 136240"/>
                <a:gd name="connsiteX4" fmla="*/ 388682 w 403225"/>
                <a:gd name="connsiteY4" fmla="*/ 95758 h 136240"/>
                <a:gd name="connsiteX5" fmla="*/ 52642 w 403225"/>
                <a:gd name="connsiteY5" fmla="*/ 136240 h 136240"/>
                <a:gd name="connsiteX6" fmla="*/ 0 w 403225"/>
                <a:gd name="connsiteY6" fmla="*/ 83598 h 136240"/>
                <a:gd name="connsiteX0" fmla="*/ 0 w 404954"/>
                <a:gd name="connsiteY0" fmla="*/ 83598 h 136240"/>
                <a:gd name="connsiteX1" fmla="*/ 52642 w 404954"/>
                <a:gd name="connsiteY1" fmla="*/ 30956 h 136240"/>
                <a:gd name="connsiteX2" fmla="*/ 348201 w 404954"/>
                <a:gd name="connsiteY2" fmla="*/ 0 h 136240"/>
                <a:gd name="connsiteX3" fmla="*/ 403225 w 404954"/>
                <a:gd name="connsiteY3" fmla="*/ 35973 h 136240"/>
                <a:gd name="connsiteX4" fmla="*/ 388682 w 404954"/>
                <a:gd name="connsiteY4" fmla="*/ 95758 h 136240"/>
                <a:gd name="connsiteX5" fmla="*/ 52642 w 404954"/>
                <a:gd name="connsiteY5" fmla="*/ 136240 h 136240"/>
                <a:gd name="connsiteX6" fmla="*/ 0 w 404954"/>
                <a:gd name="connsiteY6" fmla="*/ 83598 h 136240"/>
                <a:gd name="connsiteX0" fmla="*/ 0 w 411491"/>
                <a:gd name="connsiteY0" fmla="*/ 83598 h 136240"/>
                <a:gd name="connsiteX1" fmla="*/ 52642 w 411491"/>
                <a:gd name="connsiteY1" fmla="*/ 30956 h 136240"/>
                <a:gd name="connsiteX2" fmla="*/ 348201 w 411491"/>
                <a:gd name="connsiteY2" fmla="*/ 0 h 136240"/>
                <a:gd name="connsiteX3" fmla="*/ 403225 w 411491"/>
                <a:gd name="connsiteY3" fmla="*/ 35973 h 136240"/>
                <a:gd name="connsiteX4" fmla="*/ 388682 w 411491"/>
                <a:gd name="connsiteY4" fmla="*/ 95758 h 136240"/>
                <a:gd name="connsiteX5" fmla="*/ 52642 w 411491"/>
                <a:gd name="connsiteY5" fmla="*/ 136240 h 136240"/>
                <a:gd name="connsiteX6" fmla="*/ 0 w 411491"/>
                <a:gd name="connsiteY6" fmla="*/ 83598 h 136240"/>
                <a:gd name="connsiteX0" fmla="*/ 0 w 411491"/>
                <a:gd name="connsiteY0" fmla="*/ 83598 h 136240"/>
                <a:gd name="connsiteX1" fmla="*/ 52642 w 411491"/>
                <a:gd name="connsiteY1" fmla="*/ 30956 h 136240"/>
                <a:gd name="connsiteX2" fmla="*/ 348201 w 411491"/>
                <a:gd name="connsiteY2" fmla="*/ 0 h 136240"/>
                <a:gd name="connsiteX3" fmla="*/ 403225 w 411491"/>
                <a:gd name="connsiteY3" fmla="*/ 35973 h 136240"/>
                <a:gd name="connsiteX4" fmla="*/ 388682 w 411491"/>
                <a:gd name="connsiteY4" fmla="*/ 95758 h 136240"/>
                <a:gd name="connsiteX5" fmla="*/ 52642 w 411491"/>
                <a:gd name="connsiteY5" fmla="*/ 136240 h 136240"/>
                <a:gd name="connsiteX6" fmla="*/ 0 w 411491"/>
                <a:gd name="connsiteY6" fmla="*/ 83598 h 136240"/>
                <a:gd name="connsiteX0" fmla="*/ 0 w 413410"/>
                <a:gd name="connsiteY0" fmla="*/ 83598 h 136240"/>
                <a:gd name="connsiteX1" fmla="*/ 52642 w 413410"/>
                <a:gd name="connsiteY1" fmla="*/ 30956 h 136240"/>
                <a:gd name="connsiteX2" fmla="*/ 348201 w 413410"/>
                <a:gd name="connsiteY2" fmla="*/ 0 h 136240"/>
                <a:gd name="connsiteX3" fmla="*/ 406197 w 413410"/>
                <a:gd name="connsiteY3" fmla="*/ 35973 h 136240"/>
                <a:gd name="connsiteX4" fmla="*/ 388682 w 413410"/>
                <a:gd name="connsiteY4" fmla="*/ 95758 h 136240"/>
                <a:gd name="connsiteX5" fmla="*/ 52642 w 413410"/>
                <a:gd name="connsiteY5" fmla="*/ 136240 h 136240"/>
                <a:gd name="connsiteX6" fmla="*/ 0 w 413410"/>
                <a:gd name="connsiteY6" fmla="*/ 83598 h 136240"/>
                <a:gd name="connsiteX0" fmla="*/ 0 w 413410"/>
                <a:gd name="connsiteY0" fmla="*/ 83598 h 136240"/>
                <a:gd name="connsiteX1" fmla="*/ 52642 w 413410"/>
                <a:gd name="connsiteY1" fmla="*/ 30956 h 136240"/>
                <a:gd name="connsiteX2" fmla="*/ 348201 w 413410"/>
                <a:gd name="connsiteY2" fmla="*/ 0 h 136240"/>
                <a:gd name="connsiteX3" fmla="*/ 406197 w 413410"/>
                <a:gd name="connsiteY3" fmla="*/ 35973 h 136240"/>
                <a:gd name="connsiteX4" fmla="*/ 388682 w 413410"/>
                <a:gd name="connsiteY4" fmla="*/ 95758 h 136240"/>
                <a:gd name="connsiteX5" fmla="*/ 52642 w 413410"/>
                <a:gd name="connsiteY5" fmla="*/ 136240 h 136240"/>
                <a:gd name="connsiteX6" fmla="*/ 0 w 413410"/>
                <a:gd name="connsiteY6" fmla="*/ 83598 h 136240"/>
                <a:gd name="connsiteX0" fmla="*/ 0 w 425879"/>
                <a:gd name="connsiteY0" fmla="*/ 83598 h 136240"/>
                <a:gd name="connsiteX1" fmla="*/ 52642 w 425879"/>
                <a:gd name="connsiteY1" fmla="*/ 30956 h 136240"/>
                <a:gd name="connsiteX2" fmla="*/ 348201 w 425879"/>
                <a:gd name="connsiteY2" fmla="*/ 0 h 136240"/>
                <a:gd name="connsiteX3" fmla="*/ 406197 w 425879"/>
                <a:gd name="connsiteY3" fmla="*/ 35973 h 136240"/>
                <a:gd name="connsiteX4" fmla="*/ 388682 w 425879"/>
                <a:gd name="connsiteY4" fmla="*/ 95758 h 136240"/>
                <a:gd name="connsiteX5" fmla="*/ 52642 w 425879"/>
                <a:gd name="connsiteY5" fmla="*/ 136240 h 136240"/>
                <a:gd name="connsiteX6" fmla="*/ 0 w 425879"/>
                <a:gd name="connsiteY6" fmla="*/ 83598 h 136240"/>
                <a:gd name="connsiteX0" fmla="*/ 0 w 409551"/>
                <a:gd name="connsiteY0" fmla="*/ 83598 h 136240"/>
                <a:gd name="connsiteX1" fmla="*/ 52642 w 409551"/>
                <a:gd name="connsiteY1" fmla="*/ 30956 h 136240"/>
                <a:gd name="connsiteX2" fmla="*/ 348201 w 409551"/>
                <a:gd name="connsiteY2" fmla="*/ 0 h 136240"/>
                <a:gd name="connsiteX3" fmla="*/ 406197 w 409551"/>
                <a:gd name="connsiteY3" fmla="*/ 35973 h 136240"/>
                <a:gd name="connsiteX4" fmla="*/ 388682 w 409551"/>
                <a:gd name="connsiteY4" fmla="*/ 95758 h 136240"/>
                <a:gd name="connsiteX5" fmla="*/ 52642 w 409551"/>
                <a:gd name="connsiteY5" fmla="*/ 136240 h 136240"/>
                <a:gd name="connsiteX6" fmla="*/ 0 w 409551"/>
                <a:gd name="connsiteY6" fmla="*/ 83598 h 136240"/>
                <a:gd name="connsiteX0" fmla="*/ 0 w 408576"/>
                <a:gd name="connsiteY0" fmla="*/ 83598 h 136240"/>
                <a:gd name="connsiteX1" fmla="*/ 52642 w 408576"/>
                <a:gd name="connsiteY1" fmla="*/ 30956 h 136240"/>
                <a:gd name="connsiteX2" fmla="*/ 348201 w 408576"/>
                <a:gd name="connsiteY2" fmla="*/ 0 h 136240"/>
                <a:gd name="connsiteX3" fmla="*/ 406197 w 408576"/>
                <a:gd name="connsiteY3" fmla="*/ 35973 h 136240"/>
                <a:gd name="connsiteX4" fmla="*/ 388682 w 408576"/>
                <a:gd name="connsiteY4" fmla="*/ 95758 h 136240"/>
                <a:gd name="connsiteX5" fmla="*/ 52642 w 408576"/>
                <a:gd name="connsiteY5" fmla="*/ 136240 h 136240"/>
                <a:gd name="connsiteX6" fmla="*/ 0 w 408576"/>
                <a:gd name="connsiteY6" fmla="*/ 83598 h 136240"/>
                <a:gd name="connsiteX0" fmla="*/ 0 w 408576"/>
                <a:gd name="connsiteY0" fmla="*/ 83598 h 136240"/>
                <a:gd name="connsiteX1" fmla="*/ 52642 w 408576"/>
                <a:gd name="connsiteY1" fmla="*/ 30956 h 136240"/>
                <a:gd name="connsiteX2" fmla="*/ 348201 w 408576"/>
                <a:gd name="connsiteY2" fmla="*/ 0 h 136240"/>
                <a:gd name="connsiteX3" fmla="*/ 406197 w 408576"/>
                <a:gd name="connsiteY3" fmla="*/ 35973 h 136240"/>
                <a:gd name="connsiteX4" fmla="*/ 388682 w 408576"/>
                <a:gd name="connsiteY4" fmla="*/ 95758 h 136240"/>
                <a:gd name="connsiteX5" fmla="*/ 52642 w 408576"/>
                <a:gd name="connsiteY5" fmla="*/ 136240 h 136240"/>
                <a:gd name="connsiteX6" fmla="*/ 0 w 408576"/>
                <a:gd name="connsiteY6" fmla="*/ 83598 h 136240"/>
                <a:gd name="connsiteX0" fmla="*/ 0 w 408576"/>
                <a:gd name="connsiteY0" fmla="*/ 84535 h 137177"/>
                <a:gd name="connsiteX1" fmla="*/ 52642 w 408576"/>
                <a:gd name="connsiteY1" fmla="*/ 31893 h 137177"/>
                <a:gd name="connsiteX2" fmla="*/ 348201 w 408576"/>
                <a:gd name="connsiteY2" fmla="*/ 937 h 137177"/>
                <a:gd name="connsiteX3" fmla="*/ 406197 w 408576"/>
                <a:gd name="connsiteY3" fmla="*/ 36910 h 137177"/>
                <a:gd name="connsiteX4" fmla="*/ 388682 w 408576"/>
                <a:gd name="connsiteY4" fmla="*/ 96695 h 137177"/>
                <a:gd name="connsiteX5" fmla="*/ 52642 w 408576"/>
                <a:gd name="connsiteY5" fmla="*/ 137177 h 137177"/>
                <a:gd name="connsiteX6" fmla="*/ 0 w 408576"/>
                <a:gd name="connsiteY6" fmla="*/ 84535 h 137177"/>
                <a:gd name="connsiteX0" fmla="*/ 0 w 408576"/>
                <a:gd name="connsiteY0" fmla="*/ 84535 h 137177"/>
                <a:gd name="connsiteX1" fmla="*/ 52642 w 408576"/>
                <a:gd name="connsiteY1" fmla="*/ 31893 h 137177"/>
                <a:gd name="connsiteX2" fmla="*/ 348201 w 408576"/>
                <a:gd name="connsiteY2" fmla="*/ 937 h 137177"/>
                <a:gd name="connsiteX3" fmla="*/ 406197 w 408576"/>
                <a:gd name="connsiteY3" fmla="*/ 36910 h 137177"/>
                <a:gd name="connsiteX4" fmla="*/ 388682 w 408576"/>
                <a:gd name="connsiteY4" fmla="*/ 96695 h 137177"/>
                <a:gd name="connsiteX5" fmla="*/ 52642 w 408576"/>
                <a:gd name="connsiteY5" fmla="*/ 137177 h 137177"/>
                <a:gd name="connsiteX6" fmla="*/ 0 w 408576"/>
                <a:gd name="connsiteY6" fmla="*/ 84535 h 137177"/>
                <a:gd name="connsiteX0" fmla="*/ 0 w 410016"/>
                <a:gd name="connsiteY0" fmla="*/ 84535 h 137177"/>
                <a:gd name="connsiteX1" fmla="*/ 52642 w 410016"/>
                <a:gd name="connsiteY1" fmla="*/ 31893 h 137177"/>
                <a:gd name="connsiteX2" fmla="*/ 348201 w 410016"/>
                <a:gd name="connsiteY2" fmla="*/ 937 h 137177"/>
                <a:gd name="connsiteX3" fmla="*/ 406197 w 410016"/>
                <a:gd name="connsiteY3" fmla="*/ 36910 h 137177"/>
                <a:gd name="connsiteX4" fmla="*/ 388682 w 410016"/>
                <a:gd name="connsiteY4" fmla="*/ 96695 h 137177"/>
                <a:gd name="connsiteX5" fmla="*/ 52642 w 410016"/>
                <a:gd name="connsiteY5" fmla="*/ 137177 h 137177"/>
                <a:gd name="connsiteX6" fmla="*/ 0 w 410016"/>
                <a:gd name="connsiteY6" fmla="*/ 84535 h 137177"/>
                <a:gd name="connsiteX0" fmla="*/ 0 w 410621"/>
                <a:gd name="connsiteY0" fmla="*/ 84562 h 137204"/>
                <a:gd name="connsiteX1" fmla="*/ 52642 w 410621"/>
                <a:gd name="connsiteY1" fmla="*/ 31920 h 137204"/>
                <a:gd name="connsiteX2" fmla="*/ 348201 w 410621"/>
                <a:gd name="connsiteY2" fmla="*/ 964 h 137204"/>
                <a:gd name="connsiteX3" fmla="*/ 407188 w 410621"/>
                <a:gd name="connsiteY3" fmla="*/ 36442 h 137204"/>
                <a:gd name="connsiteX4" fmla="*/ 388682 w 410621"/>
                <a:gd name="connsiteY4" fmla="*/ 96722 h 137204"/>
                <a:gd name="connsiteX5" fmla="*/ 52642 w 410621"/>
                <a:gd name="connsiteY5" fmla="*/ 137204 h 137204"/>
                <a:gd name="connsiteX6" fmla="*/ 0 w 410621"/>
                <a:gd name="connsiteY6" fmla="*/ 84562 h 137204"/>
                <a:gd name="connsiteX0" fmla="*/ 0 w 411468"/>
                <a:gd name="connsiteY0" fmla="*/ 84562 h 137204"/>
                <a:gd name="connsiteX1" fmla="*/ 52642 w 411468"/>
                <a:gd name="connsiteY1" fmla="*/ 31920 h 137204"/>
                <a:gd name="connsiteX2" fmla="*/ 348201 w 411468"/>
                <a:gd name="connsiteY2" fmla="*/ 964 h 137204"/>
                <a:gd name="connsiteX3" fmla="*/ 407188 w 411468"/>
                <a:gd name="connsiteY3" fmla="*/ 36442 h 137204"/>
                <a:gd name="connsiteX4" fmla="*/ 388682 w 411468"/>
                <a:gd name="connsiteY4" fmla="*/ 96722 h 137204"/>
                <a:gd name="connsiteX5" fmla="*/ 52642 w 411468"/>
                <a:gd name="connsiteY5" fmla="*/ 137204 h 137204"/>
                <a:gd name="connsiteX6" fmla="*/ 0 w 411468"/>
                <a:gd name="connsiteY6" fmla="*/ 84562 h 137204"/>
                <a:gd name="connsiteX0" fmla="*/ 0 w 411468"/>
                <a:gd name="connsiteY0" fmla="*/ 84937 h 137579"/>
                <a:gd name="connsiteX1" fmla="*/ 52642 w 411468"/>
                <a:gd name="connsiteY1" fmla="*/ 32295 h 137579"/>
                <a:gd name="connsiteX2" fmla="*/ 348201 w 411468"/>
                <a:gd name="connsiteY2" fmla="*/ 1339 h 137579"/>
                <a:gd name="connsiteX3" fmla="*/ 407188 w 411468"/>
                <a:gd name="connsiteY3" fmla="*/ 36817 h 137579"/>
                <a:gd name="connsiteX4" fmla="*/ 388682 w 411468"/>
                <a:gd name="connsiteY4" fmla="*/ 97097 h 137579"/>
                <a:gd name="connsiteX5" fmla="*/ 52642 w 411468"/>
                <a:gd name="connsiteY5" fmla="*/ 137579 h 137579"/>
                <a:gd name="connsiteX6" fmla="*/ 0 w 411468"/>
                <a:gd name="connsiteY6" fmla="*/ 84937 h 137579"/>
                <a:gd name="connsiteX0" fmla="*/ 0 w 411468"/>
                <a:gd name="connsiteY0" fmla="*/ 84937 h 137579"/>
                <a:gd name="connsiteX1" fmla="*/ 52642 w 411468"/>
                <a:gd name="connsiteY1" fmla="*/ 32295 h 137579"/>
                <a:gd name="connsiteX2" fmla="*/ 348201 w 411468"/>
                <a:gd name="connsiteY2" fmla="*/ 1339 h 137579"/>
                <a:gd name="connsiteX3" fmla="*/ 407188 w 411468"/>
                <a:gd name="connsiteY3" fmla="*/ 36817 h 137579"/>
                <a:gd name="connsiteX4" fmla="*/ 388682 w 411468"/>
                <a:gd name="connsiteY4" fmla="*/ 97097 h 137579"/>
                <a:gd name="connsiteX5" fmla="*/ 52642 w 411468"/>
                <a:gd name="connsiteY5" fmla="*/ 137579 h 137579"/>
                <a:gd name="connsiteX6" fmla="*/ 0 w 411468"/>
                <a:gd name="connsiteY6" fmla="*/ 84937 h 137579"/>
                <a:gd name="connsiteX0" fmla="*/ 0 w 410775"/>
                <a:gd name="connsiteY0" fmla="*/ 84937 h 137579"/>
                <a:gd name="connsiteX1" fmla="*/ 52642 w 410775"/>
                <a:gd name="connsiteY1" fmla="*/ 32295 h 137579"/>
                <a:gd name="connsiteX2" fmla="*/ 348201 w 410775"/>
                <a:gd name="connsiteY2" fmla="*/ 1339 h 137579"/>
                <a:gd name="connsiteX3" fmla="*/ 407188 w 410775"/>
                <a:gd name="connsiteY3" fmla="*/ 36817 h 137579"/>
                <a:gd name="connsiteX4" fmla="*/ 388682 w 410775"/>
                <a:gd name="connsiteY4" fmla="*/ 97097 h 137579"/>
                <a:gd name="connsiteX5" fmla="*/ 52642 w 410775"/>
                <a:gd name="connsiteY5" fmla="*/ 137579 h 137579"/>
                <a:gd name="connsiteX6" fmla="*/ 0 w 410775"/>
                <a:gd name="connsiteY6" fmla="*/ 84937 h 137579"/>
                <a:gd name="connsiteX0" fmla="*/ 0 w 410161"/>
                <a:gd name="connsiteY0" fmla="*/ 84937 h 137579"/>
                <a:gd name="connsiteX1" fmla="*/ 52642 w 410161"/>
                <a:gd name="connsiteY1" fmla="*/ 32295 h 137579"/>
                <a:gd name="connsiteX2" fmla="*/ 348201 w 410161"/>
                <a:gd name="connsiteY2" fmla="*/ 1339 h 137579"/>
                <a:gd name="connsiteX3" fmla="*/ 407188 w 410161"/>
                <a:gd name="connsiteY3" fmla="*/ 36817 h 137579"/>
                <a:gd name="connsiteX4" fmla="*/ 388682 w 410161"/>
                <a:gd name="connsiteY4" fmla="*/ 97097 h 137579"/>
                <a:gd name="connsiteX5" fmla="*/ 52642 w 410161"/>
                <a:gd name="connsiteY5" fmla="*/ 137579 h 137579"/>
                <a:gd name="connsiteX6" fmla="*/ 0 w 410161"/>
                <a:gd name="connsiteY6" fmla="*/ 84937 h 13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61" h="137579">
                  <a:moveTo>
                    <a:pt x="0" y="84937"/>
                  </a:moveTo>
                  <a:cubicBezTo>
                    <a:pt x="0" y="55864"/>
                    <a:pt x="23569" y="32295"/>
                    <a:pt x="52642" y="32295"/>
                  </a:cubicBezTo>
                  <a:cubicBezTo>
                    <a:pt x="154337" y="32295"/>
                    <a:pt x="245916" y="32295"/>
                    <a:pt x="348201" y="1339"/>
                  </a:cubicBezTo>
                  <a:cubicBezTo>
                    <a:pt x="367863" y="-3119"/>
                    <a:pt x="397281" y="2295"/>
                    <a:pt x="407188" y="36817"/>
                  </a:cubicBezTo>
                  <a:cubicBezTo>
                    <a:pt x="412073" y="55659"/>
                    <a:pt x="413876" y="82218"/>
                    <a:pt x="388682" y="97097"/>
                  </a:cubicBezTo>
                  <a:cubicBezTo>
                    <a:pt x="274192" y="133604"/>
                    <a:pt x="178525" y="131515"/>
                    <a:pt x="52642" y="137579"/>
                  </a:cubicBezTo>
                  <a:cubicBezTo>
                    <a:pt x="23569" y="137579"/>
                    <a:pt x="0" y="114010"/>
                    <a:pt x="0" y="84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Rectangle 29"/>
          <p:cNvSpPr/>
          <p:nvPr/>
        </p:nvSpPr>
        <p:spPr>
          <a:xfrm>
            <a:off x="6096000" y="4921863"/>
            <a:ext cx="6096000" cy="535531"/>
          </a:xfrm>
          <a:prstGeom prst="rect">
            <a:avLst/>
          </a:prstGeom>
        </p:spPr>
        <p:txBody>
          <a:bodyPr>
            <a:spAutoFit/>
          </a:bodyPr>
          <a:lstStyle/>
          <a:p>
            <a:pPr>
              <a:lnSpc>
                <a:spcPct val="90000"/>
              </a:lnSpc>
              <a:spcBef>
                <a:spcPts val="1000"/>
              </a:spcBef>
              <a:buFont typeface="Arial" panose="020B0604020202020204" pitchFamily="34" charset="0"/>
              <a:buNone/>
            </a:pPr>
            <a:r>
              <a:rPr lang="fr-FR" sz="3200" dirty="0">
                <a:solidFill>
                  <a:srgbClr val="003C82"/>
                </a:solidFill>
                <a:latin typeface="Gill Sans Std" panose="020B0502020104020203" pitchFamily="34" charset="0"/>
              </a:rPr>
              <a:t>Attente des règles de </a:t>
            </a:r>
            <a:r>
              <a:rPr lang="fr-FR" sz="3200" dirty="0" smtClean="0">
                <a:solidFill>
                  <a:srgbClr val="003C82"/>
                </a:solidFill>
                <a:latin typeface="Gill Sans Std" panose="020B0502020104020203" pitchFamily="34" charset="0"/>
              </a:rPr>
              <a:t>sécurité</a:t>
            </a:r>
            <a:endParaRPr lang="fr-FR" sz="3200" dirty="0">
              <a:solidFill>
                <a:srgbClr val="003C82"/>
              </a:solidFill>
              <a:latin typeface="Gill Sans Std" panose="020B0502020104020203" pitchFamily="34" charset="0"/>
            </a:endParaRPr>
          </a:p>
        </p:txBody>
      </p:sp>
      <p:grpSp>
        <p:nvGrpSpPr>
          <p:cNvPr id="31" name="Groupe 30"/>
          <p:cNvGrpSpPr>
            <a:grpSpLocks noChangeAspect="1"/>
          </p:cNvGrpSpPr>
          <p:nvPr/>
        </p:nvGrpSpPr>
        <p:grpSpPr>
          <a:xfrm>
            <a:off x="8065690" y="3288973"/>
            <a:ext cx="1260882" cy="1623703"/>
            <a:chOff x="5308601" y="2070100"/>
            <a:chExt cx="1260882" cy="1623703"/>
          </a:xfrm>
        </p:grpSpPr>
        <p:sp>
          <p:nvSpPr>
            <p:cNvPr id="32" name="Arc plein 31"/>
            <p:cNvSpPr/>
            <p:nvPr/>
          </p:nvSpPr>
          <p:spPr>
            <a:xfrm>
              <a:off x="5524260" y="2070100"/>
              <a:ext cx="838439" cy="976177"/>
            </a:xfrm>
            <a:prstGeom prst="blockArc">
              <a:avLst>
                <a:gd name="adj1" fmla="val 10800000"/>
                <a:gd name="adj2" fmla="val 222593"/>
                <a:gd name="adj3" fmla="val 25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AutoShape 4"/>
            <p:cNvSpPr>
              <a:spLocks noChangeArrowheads="1"/>
            </p:cNvSpPr>
            <p:nvPr/>
          </p:nvSpPr>
          <p:spPr bwMode="auto">
            <a:xfrm>
              <a:off x="5308601" y="2515266"/>
              <a:ext cx="1260882" cy="1178537"/>
            </a:xfrm>
            <a:prstGeom prst="roundRect">
              <a:avLst>
                <a:gd name="adj" fmla="val 7338"/>
              </a:avLst>
            </a:prstGeom>
            <a:solidFill>
              <a:schemeClr val="bg1"/>
            </a:solidFill>
            <a:ln w="9525">
              <a:solidFill>
                <a:schemeClr val="bg1"/>
              </a:solidFill>
              <a:round/>
              <a:headEnd/>
              <a:tailEnd/>
            </a:ln>
          </p:spPr>
          <p:txBody>
            <a:bodyPr vert="horz" wrap="square" lIns="91440" tIns="8280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dirty="0" smtClean="0">
                <a:ln>
                  <a:noFill/>
                </a:ln>
                <a:solidFill>
                  <a:srgbClr val="41719C"/>
                </a:solidFill>
                <a:effectLst/>
                <a:latin typeface="Arial" panose="020B0604020202020204" pitchFamily="34" charset="0"/>
              </a:endParaRPr>
            </a:p>
          </p:txBody>
        </p:sp>
        <p:grpSp>
          <p:nvGrpSpPr>
            <p:cNvPr id="34" name="Groupe 33"/>
            <p:cNvGrpSpPr/>
            <p:nvPr/>
          </p:nvGrpSpPr>
          <p:grpSpPr>
            <a:xfrm>
              <a:off x="5342123" y="2559987"/>
              <a:ext cx="1190023" cy="1110526"/>
              <a:chOff x="7194841" y="1548660"/>
              <a:chExt cx="433219" cy="413165"/>
            </a:xfrm>
          </p:grpSpPr>
          <p:sp>
            <p:nvSpPr>
              <p:cNvPr id="36" name="AutoShape 4"/>
              <p:cNvSpPr>
                <a:spLocks noChangeArrowheads="1"/>
              </p:cNvSpPr>
              <p:nvPr/>
            </p:nvSpPr>
            <p:spPr bwMode="auto">
              <a:xfrm>
                <a:off x="7194841" y="1548660"/>
                <a:ext cx="433219" cy="413165"/>
              </a:xfrm>
              <a:prstGeom prst="roundRect">
                <a:avLst>
                  <a:gd name="adj" fmla="val 7338"/>
                </a:avLst>
              </a:prstGeom>
              <a:solidFill>
                <a:schemeClr val="tx1"/>
              </a:solidFill>
              <a:ln w="9525">
                <a:noFill/>
                <a:round/>
                <a:headEnd/>
                <a:tailEnd/>
              </a:ln>
            </p:spPr>
            <p:txBody>
              <a:bodyPr vert="horz" wrap="square" lIns="91440" tIns="8280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dirty="0" smtClean="0">
                  <a:ln>
                    <a:noFill/>
                  </a:ln>
                  <a:solidFill>
                    <a:srgbClr val="41719C"/>
                  </a:solidFill>
                  <a:effectLst/>
                  <a:latin typeface="Arial" panose="020B0604020202020204" pitchFamily="34" charset="0"/>
                </a:endParaRPr>
              </a:p>
            </p:txBody>
          </p:sp>
          <p:sp>
            <p:nvSpPr>
              <p:cNvPr id="37" name="Ellipse 36"/>
              <p:cNvSpPr/>
              <p:nvPr/>
            </p:nvSpPr>
            <p:spPr>
              <a:xfrm>
                <a:off x="7338707" y="1625775"/>
                <a:ext cx="145484"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41719C"/>
                  </a:solidFill>
                </a:endParaRPr>
              </a:p>
            </p:txBody>
          </p:sp>
          <p:sp>
            <p:nvSpPr>
              <p:cNvPr id="38" name="Rectangle 37"/>
              <p:cNvSpPr/>
              <p:nvPr/>
            </p:nvSpPr>
            <p:spPr>
              <a:xfrm>
                <a:off x="7385801" y="1749375"/>
                <a:ext cx="50800" cy="12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1719C"/>
                  </a:solidFill>
                </a:endParaRPr>
              </a:p>
            </p:txBody>
          </p:sp>
        </p:grpSp>
        <p:sp>
          <p:nvSpPr>
            <p:cNvPr id="35" name="Arc plein 34"/>
            <p:cNvSpPr/>
            <p:nvPr/>
          </p:nvSpPr>
          <p:spPr>
            <a:xfrm>
              <a:off x="5568803" y="2120277"/>
              <a:ext cx="749258" cy="926000"/>
            </a:xfrm>
            <a:prstGeom prst="blockArc">
              <a:avLst>
                <a:gd name="adj1" fmla="val 10800000"/>
                <a:gd name="adj2" fmla="val 154427"/>
                <a:gd name="adj3" fmla="val 1541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xmlns="" val="6082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858000"/>
          </a:xfrm>
          <a:prstGeom prst="rect">
            <a:avLst/>
          </a:prstGeom>
          <a:noFill/>
        </p:spPr>
        <p:txBody>
          <a:bodyPr wrap="square" rtlCol="0" anchor="ctr" anchorCtr="0">
            <a:noAutofit/>
          </a:bodyPr>
          <a:lstStyle/>
          <a:p>
            <a:pPr algn="ctr"/>
            <a:r>
              <a:rPr lang="fr-FR" sz="6600" dirty="0" smtClean="0">
                <a:solidFill>
                  <a:schemeClr val="bg1"/>
                </a:solidFill>
                <a:latin typeface="Gill Sans Std Light"/>
                <a:cs typeface="Gill Sans Std Light"/>
              </a:rPr>
              <a:t>Optimiser mes encaissements</a:t>
            </a:r>
            <a:endParaRPr lang="fr-FR" sz="6600" dirty="0">
              <a:solidFill>
                <a:schemeClr val="bg1"/>
              </a:solidFill>
              <a:latin typeface="Gill Sans Std Light"/>
              <a:cs typeface="Gill Sans Std Light"/>
            </a:endParaRPr>
          </a:p>
        </p:txBody>
      </p:sp>
    </p:spTree>
    <p:extLst>
      <p:ext uri="{BB962C8B-B14F-4D97-AF65-F5344CB8AC3E}">
        <p14:creationId xmlns:p14="http://schemas.microsoft.com/office/powerpoint/2010/main" xmlns="" val="3409904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0" y="2501821"/>
            <a:ext cx="12192000" cy="1006429"/>
          </a:xfrm>
        </p:spPr>
        <p:txBody>
          <a:bodyPr/>
          <a:lstStyle/>
          <a:p>
            <a:pPr algn="ctr"/>
            <a:r>
              <a:rPr lang="fr-FR" dirty="0" smtClean="0"/>
              <a:t>Avez-vous des questions ?</a:t>
            </a:r>
            <a:endParaRPr lang="fr-FR" dirty="0"/>
          </a:p>
        </p:txBody>
      </p:sp>
    </p:spTree>
    <p:extLst>
      <p:ext uri="{BB962C8B-B14F-4D97-AF65-F5344CB8AC3E}">
        <p14:creationId xmlns:p14="http://schemas.microsoft.com/office/powerpoint/2010/main" xmlns="" val="4043172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pPr algn="ctr"/>
            <a:r>
              <a:rPr lang="fr-FR" dirty="0" smtClean="0"/>
              <a:t>Merci pour votre attention</a:t>
            </a:r>
            <a:endParaRPr lang="fr-FR" dirty="0"/>
          </a:p>
        </p:txBody>
      </p:sp>
    </p:spTree>
    <p:extLst>
      <p:ext uri="{BB962C8B-B14F-4D97-AF65-F5344CB8AC3E}">
        <p14:creationId xmlns:p14="http://schemas.microsoft.com/office/powerpoint/2010/main" xmlns="" val="937944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referRelativeResize="0">
            <a:picLocks/>
          </p:cNvPicPr>
          <p:nvPr/>
        </p:nvPicPr>
        <p:blipFill>
          <a:blip r:embed="rId3" cstate="print"/>
          <a:stretch>
            <a:fillRect/>
          </a:stretch>
        </p:blipFill>
        <p:spPr>
          <a:xfrm>
            <a:off x="1816443" y="413199"/>
            <a:ext cx="8645511" cy="6444801"/>
          </a:xfrm>
          <a:prstGeom prst="rect">
            <a:avLst/>
          </a:prstGeom>
        </p:spPr>
      </p:pic>
    </p:spTree>
    <p:extLst>
      <p:ext uri="{BB962C8B-B14F-4D97-AF65-F5344CB8AC3E}">
        <p14:creationId xmlns:p14="http://schemas.microsoft.com/office/powerpoint/2010/main" xmlns="" val="3433753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E-commerce ou e-paiement ?</a:t>
            </a:r>
            <a:endParaRPr lang="fr-FR" dirty="0"/>
          </a:p>
        </p:txBody>
      </p:sp>
      <p:grpSp>
        <p:nvGrpSpPr>
          <p:cNvPr id="20" name="Groupe 19"/>
          <p:cNvGrpSpPr>
            <a:grpSpLocks noChangeAspect="1"/>
          </p:cNvGrpSpPr>
          <p:nvPr/>
        </p:nvGrpSpPr>
        <p:grpSpPr>
          <a:xfrm>
            <a:off x="554695" y="2466974"/>
            <a:ext cx="2952669" cy="2552664"/>
            <a:chOff x="6474328" y="1669675"/>
            <a:chExt cx="2166937" cy="1873377"/>
          </a:xfrm>
        </p:grpSpPr>
        <p:sp>
          <p:nvSpPr>
            <p:cNvPr id="21" name="Rectangle à coins arrondis 20"/>
            <p:cNvSpPr/>
            <p:nvPr/>
          </p:nvSpPr>
          <p:spPr>
            <a:xfrm>
              <a:off x="6474328" y="1669675"/>
              <a:ext cx="2166937" cy="1500188"/>
            </a:xfrm>
            <a:prstGeom prst="roundRect">
              <a:avLst>
                <a:gd name="adj" fmla="val 42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6569650" y="1755760"/>
              <a:ext cx="1987187" cy="13291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133176"/>
                </a:solidFill>
                <a:latin typeface="Gill Sans Std" panose="020B0502020104020203" pitchFamily="34" charset="0"/>
              </a:endParaRPr>
            </a:p>
            <a:p>
              <a:pPr algn="ctr"/>
              <a:endParaRPr lang="fr-FR" dirty="0">
                <a:solidFill>
                  <a:srgbClr val="133176"/>
                </a:solidFill>
                <a:latin typeface="Gill Sans Std" panose="020B0502020104020203" pitchFamily="34" charset="0"/>
              </a:endParaRPr>
            </a:p>
            <a:p>
              <a:pPr algn="ctr"/>
              <a:r>
                <a:rPr lang="fr-FR" sz="2400" dirty="0" smtClean="0">
                  <a:solidFill>
                    <a:srgbClr val="133176"/>
                  </a:solidFill>
                  <a:latin typeface="Gill Sans Std" panose="020B0502020104020203" pitchFamily="34" charset="0"/>
                </a:rPr>
                <a:t>Site marchand</a:t>
              </a:r>
              <a:endParaRPr lang="fr-FR" sz="2400" dirty="0">
                <a:solidFill>
                  <a:srgbClr val="133176"/>
                </a:solidFill>
                <a:latin typeface="Gill Sans Std" panose="020B0502020104020203" pitchFamily="34" charset="0"/>
              </a:endParaRPr>
            </a:p>
          </p:txBody>
        </p:sp>
        <p:sp>
          <p:nvSpPr>
            <p:cNvPr id="23" name="Trapèze 22"/>
            <p:cNvSpPr/>
            <p:nvPr/>
          </p:nvSpPr>
          <p:spPr>
            <a:xfrm>
              <a:off x="7196532" y="3276797"/>
              <a:ext cx="733425" cy="266255"/>
            </a:xfrm>
            <a:prstGeom prst="trapezoid">
              <a:avLst>
                <a:gd name="adj" fmla="val 223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6588122" y="3490665"/>
              <a:ext cx="1950243" cy="5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 name="Groupe 4"/>
          <p:cNvGrpSpPr>
            <a:grpSpLocks noChangeAspect="1"/>
          </p:cNvGrpSpPr>
          <p:nvPr/>
        </p:nvGrpSpPr>
        <p:grpSpPr>
          <a:xfrm>
            <a:off x="1538574" y="2804339"/>
            <a:ext cx="886224" cy="802573"/>
            <a:chOff x="7461016" y="2426197"/>
            <a:chExt cx="1674118" cy="1516098"/>
          </a:xfrm>
          <a:solidFill>
            <a:schemeClr val="bg1"/>
          </a:solidFill>
        </p:grpSpPr>
        <p:sp>
          <p:nvSpPr>
            <p:cNvPr id="25" name="Arrondir un rectangle avec un coin du même côté 24"/>
            <p:cNvSpPr/>
            <p:nvPr/>
          </p:nvSpPr>
          <p:spPr>
            <a:xfrm rot="16200000">
              <a:off x="8429309" y="3063428"/>
              <a:ext cx="103040" cy="1033320"/>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19"/>
            <p:cNvSpPr/>
            <p:nvPr/>
          </p:nvSpPr>
          <p:spPr>
            <a:xfrm rot="60000">
              <a:off x="7798493" y="2621686"/>
              <a:ext cx="1336641" cy="770216"/>
            </a:xfrm>
            <a:custGeom>
              <a:avLst/>
              <a:gdLst>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320071 w 1320071"/>
                <a:gd name="connsiteY4" fmla="*/ 717884 h 764308"/>
                <a:gd name="connsiteX5" fmla="*/ 1273647 w 1320071"/>
                <a:gd name="connsiteY5" fmla="*/ 764308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8687 w 1320071"/>
                <a:gd name="connsiteY4" fmla="*/ 721512 h 764308"/>
                <a:gd name="connsiteX5" fmla="*/ 1273647 w 1320071"/>
                <a:gd name="connsiteY5" fmla="*/ 764308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8687 w 1320071"/>
                <a:gd name="connsiteY4" fmla="*/ 721512 h 764308"/>
                <a:gd name="connsiteX5" fmla="*/ 1273647 w 1320071"/>
                <a:gd name="connsiteY5" fmla="*/ 764308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8687 w 1320071"/>
                <a:gd name="connsiteY4" fmla="*/ 721512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6264 w 1320071"/>
                <a:gd name="connsiteY4" fmla="*/ 719172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6264 w 1320071"/>
                <a:gd name="connsiteY4" fmla="*/ 719172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34359 w 1320071"/>
                <a:gd name="connsiteY4" fmla="*/ 719380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36741 w 1320071"/>
                <a:gd name="connsiteY4" fmla="*/ 719338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36741 w 1320071"/>
                <a:gd name="connsiteY4" fmla="*/ 719338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59692 w 1320071"/>
                <a:gd name="connsiteY4" fmla="*/ 550724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59692 w 1320071"/>
                <a:gd name="connsiteY4" fmla="*/ 550724 h 764308"/>
                <a:gd name="connsiteX5" fmla="*/ 1215957 w 1320071"/>
                <a:gd name="connsiteY5" fmla="*/ 618399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59692 w 1320071"/>
                <a:gd name="connsiteY4" fmla="*/ 550724 h 764308"/>
                <a:gd name="connsiteX5" fmla="*/ 1215957 w 1320071"/>
                <a:gd name="connsiteY5" fmla="*/ 618399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6192"/>
                <a:gd name="connsiteX1" fmla="*/ 46424 w 1320071"/>
                <a:gd name="connsiteY1" fmla="*/ 0 h 766192"/>
                <a:gd name="connsiteX2" fmla="*/ 1273647 w 1320071"/>
                <a:gd name="connsiteY2" fmla="*/ 0 h 766192"/>
                <a:gd name="connsiteX3" fmla="*/ 1320071 w 1320071"/>
                <a:gd name="connsiteY3" fmla="*/ 46424 h 766192"/>
                <a:gd name="connsiteX4" fmla="*/ 1259692 w 1320071"/>
                <a:gd name="connsiteY4" fmla="*/ 550724 h 766192"/>
                <a:gd name="connsiteX5" fmla="*/ 1215957 w 1320071"/>
                <a:gd name="connsiteY5" fmla="*/ 618399 h 766192"/>
                <a:gd name="connsiteX6" fmla="*/ 208752 w 1320071"/>
                <a:gd name="connsiteY6" fmla="*/ 766192 h 766192"/>
                <a:gd name="connsiteX7" fmla="*/ 0 w 1320071"/>
                <a:gd name="connsiteY7" fmla="*/ 717884 h 766192"/>
                <a:gd name="connsiteX8" fmla="*/ 0 w 1320071"/>
                <a:gd name="connsiteY8" fmla="*/ 46424 h 766192"/>
                <a:gd name="connsiteX0" fmla="*/ 0 w 1320071"/>
                <a:gd name="connsiteY0" fmla="*/ 46424 h 766192"/>
                <a:gd name="connsiteX1" fmla="*/ 46424 w 1320071"/>
                <a:gd name="connsiteY1" fmla="*/ 0 h 766192"/>
                <a:gd name="connsiteX2" fmla="*/ 1273647 w 1320071"/>
                <a:gd name="connsiteY2" fmla="*/ 0 h 766192"/>
                <a:gd name="connsiteX3" fmla="*/ 1320071 w 1320071"/>
                <a:gd name="connsiteY3" fmla="*/ 46424 h 766192"/>
                <a:gd name="connsiteX4" fmla="*/ 1259692 w 1320071"/>
                <a:gd name="connsiteY4" fmla="*/ 550724 h 766192"/>
                <a:gd name="connsiteX5" fmla="*/ 1215957 w 1320071"/>
                <a:gd name="connsiteY5" fmla="*/ 618399 h 766192"/>
                <a:gd name="connsiteX6" fmla="*/ 208752 w 1320071"/>
                <a:gd name="connsiteY6" fmla="*/ 766192 h 766192"/>
                <a:gd name="connsiteX7" fmla="*/ 0 w 1320071"/>
                <a:gd name="connsiteY7" fmla="*/ 717884 h 766192"/>
                <a:gd name="connsiteX8" fmla="*/ 0 w 1320071"/>
                <a:gd name="connsiteY8" fmla="*/ 46424 h 766192"/>
                <a:gd name="connsiteX0" fmla="*/ 0 w 1320071"/>
                <a:gd name="connsiteY0" fmla="*/ 46424 h 766192"/>
                <a:gd name="connsiteX1" fmla="*/ 46424 w 1320071"/>
                <a:gd name="connsiteY1" fmla="*/ 0 h 766192"/>
                <a:gd name="connsiteX2" fmla="*/ 1273647 w 1320071"/>
                <a:gd name="connsiteY2" fmla="*/ 0 h 766192"/>
                <a:gd name="connsiteX3" fmla="*/ 1320071 w 1320071"/>
                <a:gd name="connsiteY3" fmla="*/ 46424 h 766192"/>
                <a:gd name="connsiteX4" fmla="*/ 1259692 w 1320071"/>
                <a:gd name="connsiteY4" fmla="*/ 550724 h 766192"/>
                <a:gd name="connsiteX5" fmla="*/ 1215957 w 1320071"/>
                <a:gd name="connsiteY5" fmla="*/ 618399 h 766192"/>
                <a:gd name="connsiteX6" fmla="*/ 208752 w 1320071"/>
                <a:gd name="connsiteY6" fmla="*/ 766192 h 766192"/>
                <a:gd name="connsiteX7" fmla="*/ 157461 w 1320071"/>
                <a:gd name="connsiteY7" fmla="*/ 710377 h 766192"/>
                <a:gd name="connsiteX8" fmla="*/ 0 w 1320071"/>
                <a:gd name="connsiteY8" fmla="*/ 46424 h 76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071" h="766192">
                  <a:moveTo>
                    <a:pt x="0" y="46424"/>
                  </a:moveTo>
                  <a:cubicBezTo>
                    <a:pt x="0" y="20785"/>
                    <a:pt x="20785" y="0"/>
                    <a:pt x="46424" y="0"/>
                  </a:cubicBezTo>
                  <a:lnTo>
                    <a:pt x="1273647" y="0"/>
                  </a:lnTo>
                  <a:cubicBezTo>
                    <a:pt x="1299286" y="0"/>
                    <a:pt x="1320071" y="20785"/>
                    <a:pt x="1320071" y="46424"/>
                  </a:cubicBezTo>
                  <a:cubicBezTo>
                    <a:pt x="1296217" y="268279"/>
                    <a:pt x="1283459" y="324107"/>
                    <a:pt x="1259692" y="550724"/>
                  </a:cubicBezTo>
                  <a:cubicBezTo>
                    <a:pt x="1259692" y="576363"/>
                    <a:pt x="1241596" y="618399"/>
                    <a:pt x="1215957" y="618399"/>
                  </a:cubicBezTo>
                  <a:lnTo>
                    <a:pt x="208752" y="766192"/>
                  </a:lnTo>
                  <a:cubicBezTo>
                    <a:pt x="183113" y="766192"/>
                    <a:pt x="157461" y="736016"/>
                    <a:pt x="157461" y="710377"/>
                  </a:cubicBezTo>
                  <a:lnTo>
                    <a:pt x="0" y="464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7887401" y="3727982"/>
              <a:ext cx="216694" cy="214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8672513" y="3727982"/>
              <a:ext cx="216694" cy="214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Arrondir un rectangle avec un coin du même côté 28"/>
            <p:cNvSpPr/>
            <p:nvPr/>
          </p:nvSpPr>
          <p:spPr>
            <a:xfrm rot="17148031">
              <a:off x="7589263" y="2297950"/>
              <a:ext cx="95325" cy="35181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Arrondir un rectangle avec un coin du même côté 29"/>
            <p:cNvSpPr/>
            <p:nvPr/>
          </p:nvSpPr>
          <p:spPr>
            <a:xfrm rot="10071660">
              <a:off x="7846088" y="2470439"/>
              <a:ext cx="91677" cy="116793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2" name="Groupe 31"/>
          <p:cNvGrpSpPr>
            <a:grpSpLocks noChangeAspect="1"/>
          </p:cNvGrpSpPr>
          <p:nvPr/>
        </p:nvGrpSpPr>
        <p:grpSpPr>
          <a:xfrm>
            <a:off x="5389454" y="2471104"/>
            <a:ext cx="2952669" cy="2552664"/>
            <a:chOff x="6474328" y="1669675"/>
            <a:chExt cx="2166937" cy="1873377"/>
          </a:xfrm>
        </p:grpSpPr>
        <p:sp>
          <p:nvSpPr>
            <p:cNvPr id="33" name="Rectangle à coins arrondis 32"/>
            <p:cNvSpPr/>
            <p:nvPr/>
          </p:nvSpPr>
          <p:spPr>
            <a:xfrm>
              <a:off x="6474328" y="1669675"/>
              <a:ext cx="2166937" cy="1500188"/>
            </a:xfrm>
            <a:prstGeom prst="roundRect">
              <a:avLst>
                <a:gd name="adj" fmla="val 42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6569650" y="1755760"/>
              <a:ext cx="1987187" cy="13291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133176"/>
                </a:solidFill>
                <a:latin typeface="Gill Sans Std" panose="020B0502020104020203" pitchFamily="34" charset="0"/>
              </a:endParaRPr>
            </a:p>
            <a:p>
              <a:pPr algn="ctr"/>
              <a:endParaRPr lang="fr-FR" dirty="0">
                <a:solidFill>
                  <a:srgbClr val="133176"/>
                </a:solidFill>
                <a:latin typeface="Gill Sans Std" panose="020B0502020104020203" pitchFamily="34" charset="0"/>
              </a:endParaRPr>
            </a:p>
            <a:p>
              <a:pPr algn="ctr"/>
              <a:r>
                <a:rPr lang="fr-FR" sz="2400" dirty="0" smtClean="0">
                  <a:solidFill>
                    <a:srgbClr val="133176"/>
                  </a:solidFill>
                  <a:latin typeface="Gill Sans Std" panose="020B0502020104020203" pitchFamily="34" charset="0"/>
                </a:rPr>
                <a:t>Page de paiement</a:t>
              </a:r>
              <a:endParaRPr lang="fr-FR" sz="2400" dirty="0">
                <a:solidFill>
                  <a:srgbClr val="133176"/>
                </a:solidFill>
                <a:latin typeface="Gill Sans Std" panose="020B0502020104020203" pitchFamily="34" charset="0"/>
              </a:endParaRPr>
            </a:p>
          </p:txBody>
        </p:sp>
        <p:sp>
          <p:nvSpPr>
            <p:cNvPr id="35" name="Trapèze 34"/>
            <p:cNvSpPr/>
            <p:nvPr/>
          </p:nvSpPr>
          <p:spPr>
            <a:xfrm>
              <a:off x="7196532" y="3276797"/>
              <a:ext cx="733425" cy="266255"/>
            </a:xfrm>
            <a:prstGeom prst="trapezoid">
              <a:avLst>
                <a:gd name="adj" fmla="val 223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6588122" y="3490665"/>
              <a:ext cx="1950243" cy="5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 name="Image 5"/>
          <p:cNvPicPr>
            <a:picLocks noChangeAspect="1"/>
          </p:cNvPicPr>
          <p:nvPr/>
        </p:nvPicPr>
        <p:blipFill>
          <a:blip r:embed="rId3" cstate="print"/>
          <a:stretch>
            <a:fillRect/>
          </a:stretch>
        </p:blipFill>
        <p:spPr>
          <a:xfrm>
            <a:off x="5742705" y="3037533"/>
            <a:ext cx="2246165" cy="256576"/>
          </a:xfrm>
          <a:prstGeom prst="rect">
            <a:avLst/>
          </a:prstGeom>
        </p:spPr>
      </p:pic>
      <p:sp>
        <p:nvSpPr>
          <p:cNvPr id="38" name="Flèche droite 37"/>
          <p:cNvSpPr/>
          <p:nvPr/>
        </p:nvSpPr>
        <p:spPr>
          <a:xfrm>
            <a:off x="3026097" y="3387898"/>
            <a:ext cx="2493243" cy="56015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Gill Sans Std" panose="020B0502020104020203" pitchFamily="34" charset="0"/>
              </a:rPr>
              <a:t>Validation du panier</a:t>
            </a:r>
            <a:endParaRPr lang="fr-FR" sz="2000" dirty="0">
              <a:solidFill>
                <a:schemeClr val="bg1"/>
              </a:solidFill>
              <a:latin typeface="Gill Sans Std" panose="020B0502020104020203" pitchFamily="34" charset="0"/>
            </a:endParaRPr>
          </a:p>
        </p:txBody>
      </p:sp>
      <p:grpSp>
        <p:nvGrpSpPr>
          <p:cNvPr id="39" name="Groupe 38"/>
          <p:cNvGrpSpPr>
            <a:grpSpLocks noChangeAspect="1"/>
          </p:cNvGrpSpPr>
          <p:nvPr/>
        </p:nvGrpSpPr>
        <p:grpSpPr>
          <a:xfrm>
            <a:off x="8747878" y="2466974"/>
            <a:ext cx="2952669" cy="2552664"/>
            <a:chOff x="6474328" y="1669675"/>
            <a:chExt cx="2166937" cy="1873377"/>
          </a:xfrm>
        </p:grpSpPr>
        <p:sp>
          <p:nvSpPr>
            <p:cNvPr id="40" name="Rectangle à coins arrondis 39"/>
            <p:cNvSpPr/>
            <p:nvPr/>
          </p:nvSpPr>
          <p:spPr>
            <a:xfrm>
              <a:off x="6474328" y="1669675"/>
              <a:ext cx="2166937" cy="1500188"/>
            </a:xfrm>
            <a:prstGeom prst="roundRect">
              <a:avLst>
                <a:gd name="adj" fmla="val 42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6569650" y="1755760"/>
              <a:ext cx="1987187" cy="13291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133176"/>
                </a:solidFill>
                <a:latin typeface="Gill Sans Std" panose="020B0502020104020203" pitchFamily="34" charset="0"/>
              </a:endParaRPr>
            </a:p>
            <a:p>
              <a:pPr algn="ctr"/>
              <a:endParaRPr lang="fr-FR" dirty="0">
                <a:solidFill>
                  <a:srgbClr val="133176"/>
                </a:solidFill>
                <a:latin typeface="Gill Sans Std" panose="020B0502020104020203" pitchFamily="34" charset="0"/>
              </a:endParaRPr>
            </a:p>
            <a:p>
              <a:pPr algn="ctr"/>
              <a:r>
                <a:rPr lang="fr-FR" sz="2400" dirty="0" smtClean="0">
                  <a:solidFill>
                    <a:srgbClr val="133176"/>
                  </a:solidFill>
                  <a:latin typeface="Gill Sans Std" panose="020B0502020104020203" pitchFamily="34" charset="0"/>
                </a:rPr>
                <a:t>Page d’authentification</a:t>
              </a:r>
              <a:endParaRPr lang="fr-FR" sz="2400" dirty="0">
                <a:solidFill>
                  <a:srgbClr val="133176"/>
                </a:solidFill>
                <a:latin typeface="Gill Sans Std" panose="020B0502020104020203" pitchFamily="34" charset="0"/>
              </a:endParaRPr>
            </a:p>
          </p:txBody>
        </p:sp>
        <p:sp>
          <p:nvSpPr>
            <p:cNvPr id="42" name="Trapèze 41"/>
            <p:cNvSpPr/>
            <p:nvPr/>
          </p:nvSpPr>
          <p:spPr>
            <a:xfrm>
              <a:off x="7196532" y="3276797"/>
              <a:ext cx="733425" cy="266255"/>
            </a:xfrm>
            <a:prstGeom prst="trapezoid">
              <a:avLst>
                <a:gd name="adj" fmla="val 223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588122" y="3490665"/>
              <a:ext cx="1950243" cy="5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9" name="Connecteur en arc 8"/>
          <p:cNvCxnSpPr>
            <a:stCxn id="33" idx="0"/>
            <a:endCxn id="40" idx="0"/>
          </p:cNvCxnSpPr>
          <p:nvPr/>
        </p:nvCxnSpPr>
        <p:spPr>
          <a:xfrm rot="5400000" flipH="1" flipV="1">
            <a:off x="8542936" y="789827"/>
            <a:ext cx="4130" cy="3358424"/>
          </a:xfrm>
          <a:prstGeom prst="curvedConnector3">
            <a:avLst>
              <a:gd name="adj1" fmla="val 15475303"/>
            </a:avLst>
          </a:prstGeom>
          <a:ln w="1111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en arc 57"/>
          <p:cNvCxnSpPr>
            <a:stCxn id="43" idx="2"/>
            <a:endCxn id="35" idx="2"/>
          </p:cNvCxnSpPr>
          <p:nvPr/>
        </p:nvCxnSpPr>
        <p:spPr>
          <a:xfrm rot="5400000">
            <a:off x="8550359" y="3342492"/>
            <a:ext cx="4130" cy="3358423"/>
          </a:xfrm>
          <a:prstGeom prst="curvedConnector3">
            <a:avLst>
              <a:gd name="adj1" fmla="val 13366659"/>
            </a:avLst>
          </a:prstGeom>
          <a:ln w="1111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7214252" y="1393934"/>
            <a:ext cx="2661498" cy="369332"/>
          </a:xfrm>
          <a:prstGeom prst="rect">
            <a:avLst/>
          </a:prstGeom>
          <a:noFill/>
        </p:spPr>
        <p:txBody>
          <a:bodyPr wrap="none" rtlCol="0">
            <a:spAutoFit/>
          </a:bodyPr>
          <a:lstStyle/>
          <a:p>
            <a:r>
              <a:rPr lang="fr-FR" dirty="0" smtClean="0">
                <a:solidFill>
                  <a:srgbClr val="00B0F0"/>
                </a:solidFill>
                <a:latin typeface="Gill Sans Std" panose="020B0502020104020203" pitchFamily="34" charset="0"/>
              </a:rPr>
              <a:t>Authentification 3DSecure</a:t>
            </a:r>
            <a:endParaRPr lang="fr-FR" dirty="0">
              <a:solidFill>
                <a:srgbClr val="00B0F0"/>
              </a:solidFill>
              <a:latin typeface="Gill Sans Std" panose="020B0502020104020203" pitchFamily="34" charset="0"/>
            </a:endParaRPr>
          </a:p>
        </p:txBody>
      </p:sp>
      <p:sp>
        <p:nvSpPr>
          <p:cNvPr id="59" name="ZoneTexte 58"/>
          <p:cNvSpPr txBox="1"/>
          <p:nvPr/>
        </p:nvSpPr>
        <p:spPr>
          <a:xfrm>
            <a:off x="7447794" y="5657977"/>
            <a:ext cx="2209259" cy="369332"/>
          </a:xfrm>
          <a:prstGeom prst="rect">
            <a:avLst/>
          </a:prstGeom>
          <a:noFill/>
        </p:spPr>
        <p:txBody>
          <a:bodyPr wrap="none" rtlCol="0">
            <a:spAutoFit/>
          </a:bodyPr>
          <a:lstStyle/>
          <a:p>
            <a:r>
              <a:rPr lang="fr-FR" dirty="0" smtClean="0">
                <a:solidFill>
                  <a:srgbClr val="00B0F0"/>
                </a:solidFill>
                <a:latin typeface="Gill Sans Std" panose="020B0502020104020203" pitchFamily="34" charset="0"/>
              </a:rPr>
              <a:t>Garantie de paiement</a:t>
            </a:r>
            <a:endParaRPr lang="fr-FR" dirty="0">
              <a:solidFill>
                <a:srgbClr val="00B0F0"/>
              </a:solidFill>
              <a:latin typeface="Gill Sans Std" panose="020B0502020104020203" pitchFamily="34" charset="0"/>
            </a:endParaRPr>
          </a:p>
        </p:txBody>
      </p:sp>
      <p:sp>
        <p:nvSpPr>
          <p:cNvPr id="45" name="Trapèze 44"/>
          <p:cNvSpPr/>
          <p:nvPr/>
        </p:nvSpPr>
        <p:spPr>
          <a:xfrm rot="16200000">
            <a:off x="10612263" y="2823621"/>
            <a:ext cx="590550" cy="472776"/>
          </a:xfrm>
          <a:prstGeom prst="trapezoid">
            <a:avLst>
              <a:gd name="adj" fmla="val 144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4" name="Image 4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649120" y="2700095"/>
            <a:ext cx="685464" cy="687803"/>
          </a:xfrm>
          <a:prstGeom prst="rect">
            <a:avLst/>
          </a:prstGeom>
        </p:spPr>
      </p:pic>
      <p:grpSp>
        <p:nvGrpSpPr>
          <p:cNvPr id="60" name="Groupe 59"/>
          <p:cNvGrpSpPr>
            <a:grpSpLocks noChangeAspect="1"/>
          </p:cNvGrpSpPr>
          <p:nvPr/>
        </p:nvGrpSpPr>
        <p:grpSpPr>
          <a:xfrm>
            <a:off x="9242006" y="2711083"/>
            <a:ext cx="466069" cy="600181"/>
            <a:chOff x="5308601" y="2070100"/>
            <a:chExt cx="1260882" cy="1623703"/>
          </a:xfrm>
        </p:grpSpPr>
        <p:sp>
          <p:nvSpPr>
            <p:cNvPr id="61" name="Arc plein 60"/>
            <p:cNvSpPr/>
            <p:nvPr/>
          </p:nvSpPr>
          <p:spPr>
            <a:xfrm>
              <a:off x="5524260" y="2070100"/>
              <a:ext cx="838439" cy="976177"/>
            </a:xfrm>
            <a:prstGeom prst="blockArc">
              <a:avLst>
                <a:gd name="adj1" fmla="val 10800000"/>
                <a:gd name="adj2" fmla="val 222593"/>
                <a:gd name="adj3" fmla="val 25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2" name="AutoShape 4"/>
            <p:cNvSpPr>
              <a:spLocks noChangeArrowheads="1"/>
            </p:cNvSpPr>
            <p:nvPr/>
          </p:nvSpPr>
          <p:spPr bwMode="auto">
            <a:xfrm>
              <a:off x="5308601" y="2515266"/>
              <a:ext cx="1260882" cy="1178537"/>
            </a:xfrm>
            <a:prstGeom prst="roundRect">
              <a:avLst>
                <a:gd name="adj" fmla="val 7338"/>
              </a:avLst>
            </a:prstGeom>
            <a:solidFill>
              <a:schemeClr val="bg1"/>
            </a:solidFill>
            <a:ln w="9525">
              <a:solidFill>
                <a:schemeClr val="bg1"/>
              </a:solidFill>
              <a:round/>
              <a:headEnd/>
              <a:tailEnd/>
            </a:ln>
          </p:spPr>
          <p:txBody>
            <a:bodyPr vert="horz" wrap="square" lIns="91440" tIns="8280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dirty="0" smtClean="0">
                <a:ln>
                  <a:noFill/>
                </a:ln>
                <a:solidFill>
                  <a:srgbClr val="41719C"/>
                </a:solidFill>
                <a:effectLst/>
                <a:latin typeface="Arial" panose="020B0604020202020204" pitchFamily="34" charset="0"/>
              </a:endParaRPr>
            </a:p>
          </p:txBody>
        </p:sp>
        <p:grpSp>
          <p:nvGrpSpPr>
            <p:cNvPr id="63" name="Groupe 62"/>
            <p:cNvGrpSpPr/>
            <p:nvPr/>
          </p:nvGrpSpPr>
          <p:grpSpPr>
            <a:xfrm>
              <a:off x="5342123" y="2559987"/>
              <a:ext cx="1190023" cy="1110526"/>
              <a:chOff x="7194841" y="1548660"/>
              <a:chExt cx="433219" cy="413165"/>
            </a:xfrm>
          </p:grpSpPr>
          <p:sp>
            <p:nvSpPr>
              <p:cNvPr id="65" name="AutoShape 4"/>
              <p:cNvSpPr>
                <a:spLocks noChangeArrowheads="1"/>
              </p:cNvSpPr>
              <p:nvPr/>
            </p:nvSpPr>
            <p:spPr bwMode="auto">
              <a:xfrm>
                <a:off x="7194841" y="1548660"/>
                <a:ext cx="433219" cy="413165"/>
              </a:xfrm>
              <a:prstGeom prst="roundRect">
                <a:avLst>
                  <a:gd name="adj" fmla="val 7338"/>
                </a:avLst>
              </a:prstGeom>
              <a:solidFill>
                <a:srgbClr val="133176"/>
              </a:solidFill>
              <a:ln w="9525">
                <a:noFill/>
                <a:round/>
                <a:headEnd/>
                <a:tailEnd/>
              </a:ln>
            </p:spPr>
            <p:txBody>
              <a:bodyPr vert="horz" wrap="square" lIns="91440" tIns="8280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dirty="0" smtClean="0">
                  <a:ln>
                    <a:noFill/>
                  </a:ln>
                  <a:solidFill>
                    <a:srgbClr val="41719C"/>
                  </a:solidFill>
                  <a:effectLst/>
                  <a:latin typeface="Arial" panose="020B0604020202020204" pitchFamily="34" charset="0"/>
                </a:endParaRPr>
              </a:p>
            </p:txBody>
          </p:sp>
          <p:sp>
            <p:nvSpPr>
              <p:cNvPr id="66" name="Ellipse 65"/>
              <p:cNvSpPr/>
              <p:nvPr/>
            </p:nvSpPr>
            <p:spPr>
              <a:xfrm>
                <a:off x="7338707" y="1625775"/>
                <a:ext cx="145484"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41719C"/>
                  </a:solidFill>
                </a:endParaRPr>
              </a:p>
            </p:txBody>
          </p:sp>
          <p:sp>
            <p:nvSpPr>
              <p:cNvPr id="67" name="Rectangle 66"/>
              <p:cNvSpPr/>
              <p:nvPr/>
            </p:nvSpPr>
            <p:spPr>
              <a:xfrm>
                <a:off x="7385801" y="1749375"/>
                <a:ext cx="50800" cy="12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1719C"/>
                  </a:solidFill>
                </a:endParaRPr>
              </a:p>
            </p:txBody>
          </p:sp>
        </p:grpSp>
        <p:sp>
          <p:nvSpPr>
            <p:cNvPr id="64" name="Arc plein 63"/>
            <p:cNvSpPr/>
            <p:nvPr/>
          </p:nvSpPr>
          <p:spPr>
            <a:xfrm>
              <a:off x="5568803" y="2120277"/>
              <a:ext cx="749258" cy="926000"/>
            </a:xfrm>
            <a:prstGeom prst="blockArc">
              <a:avLst>
                <a:gd name="adj1" fmla="val 10800000"/>
                <a:gd name="adj2" fmla="val 154427"/>
                <a:gd name="adj3" fmla="val 15411"/>
              </a:avLst>
            </a:prstGeom>
            <a:solidFill>
              <a:srgbClr val="133176"/>
            </a:solidFill>
            <a:ln>
              <a:solidFill>
                <a:srgbClr val="133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46" name="Rectangle à coins arrondis 45"/>
          <p:cNvSpPr/>
          <p:nvPr/>
        </p:nvSpPr>
        <p:spPr>
          <a:xfrm>
            <a:off x="5124450" y="1336784"/>
            <a:ext cx="6838950" cy="4740166"/>
          </a:xfrm>
          <a:prstGeom prst="roundRect">
            <a:avLst>
              <a:gd name="adj" fmla="val 6504"/>
            </a:avLst>
          </a:prstGeom>
          <a:noFill/>
          <a:ln w="1016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5068611" y="6134100"/>
            <a:ext cx="2281394" cy="646331"/>
          </a:xfrm>
          <a:prstGeom prst="rect">
            <a:avLst/>
          </a:prstGeom>
          <a:noFill/>
        </p:spPr>
        <p:txBody>
          <a:bodyPr wrap="none" rtlCol="0">
            <a:spAutoFit/>
          </a:bodyPr>
          <a:lstStyle/>
          <a:p>
            <a:r>
              <a:rPr lang="fr-FR" sz="3600" dirty="0" smtClean="0">
                <a:solidFill>
                  <a:schemeClr val="bg1"/>
                </a:solidFill>
                <a:latin typeface="Gill Sans Std" panose="020B0502020104020203" pitchFamily="34" charset="0"/>
              </a:rPr>
              <a:t>E-Paiement</a:t>
            </a:r>
            <a:endParaRPr lang="fr-FR" sz="3600" dirty="0">
              <a:solidFill>
                <a:schemeClr val="bg1"/>
              </a:solidFill>
              <a:latin typeface="Gill Sans Std" panose="020B0502020104020203" pitchFamily="34" charset="0"/>
            </a:endParaRPr>
          </a:p>
        </p:txBody>
      </p:sp>
    </p:spTree>
    <p:extLst>
      <p:ext uri="{BB962C8B-B14F-4D97-AF65-F5344CB8AC3E}">
        <p14:creationId xmlns:p14="http://schemas.microsoft.com/office/powerpoint/2010/main" xmlns="" val="18350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7" grpId="0"/>
      <p:bldP spid="59" grpId="0"/>
      <p:bldP spid="45" grpId="0" animBg="1"/>
      <p:bldP spid="46" grpId="0" animBg="1"/>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e 76"/>
          <p:cNvGrpSpPr>
            <a:grpSpLocks noChangeAspect="1"/>
          </p:cNvGrpSpPr>
          <p:nvPr/>
        </p:nvGrpSpPr>
        <p:grpSpPr>
          <a:xfrm>
            <a:off x="5644379" y="2266041"/>
            <a:ext cx="3114976" cy="2827361"/>
            <a:chOff x="1783787" y="1548058"/>
            <a:chExt cx="2393200" cy="1999528"/>
          </a:xfrm>
        </p:grpSpPr>
        <p:sp>
          <p:nvSpPr>
            <p:cNvPr id="78" name="Rectangle à coins arrondis 77"/>
            <p:cNvSpPr/>
            <p:nvPr/>
          </p:nvSpPr>
          <p:spPr>
            <a:xfrm>
              <a:off x="1783787" y="1548058"/>
              <a:ext cx="2393200" cy="1447800"/>
            </a:xfrm>
            <a:prstGeom prst="roundRect">
              <a:avLst>
                <a:gd name="adj" fmla="val 4386"/>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tIns="0" bIns="2592000" rtlCol="0" anchor="ctr" anchorCtr="0"/>
            <a:lstStyle/>
            <a:p>
              <a:pPr algn="ctr"/>
              <a:r>
                <a:rPr lang="fr-FR" sz="2000" dirty="0" smtClean="0">
                  <a:solidFill>
                    <a:srgbClr val="133176"/>
                  </a:solidFill>
                  <a:latin typeface="Gill Sans Std" panose="020B0502020104020203" pitchFamily="34" charset="0"/>
                </a:rPr>
                <a:t>Acheteur</a:t>
              </a:r>
              <a:endParaRPr lang="fr-FR" sz="2000" dirty="0">
                <a:solidFill>
                  <a:srgbClr val="133176"/>
                </a:solidFill>
                <a:latin typeface="Gill Sans Std" panose="020B0502020104020203" pitchFamily="34" charset="0"/>
              </a:endParaRPr>
            </a:p>
          </p:txBody>
        </p:sp>
        <p:sp>
          <p:nvSpPr>
            <p:cNvPr id="79" name="Trapèze 78"/>
            <p:cNvSpPr/>
            <p:nvPr/>
          </p:nvSpPr>
          <p:spPr>
            <a:xfrm>
              <a:off x="2460335" y="3202537"/>
              <a:ext cx="1040087" cy="282941"/>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033C82"/>
                </a:solidFill>
                <a:latin typeface="Gill Sans Std" panose="020B0502020104020203" pitchFamily="34" charset="0"/>
              </a:endParaRPr>
            </a:p>
          </p:txBody>
        </p:sp>
        <p:sp>
          <p:nvSpPr>
            <p:cNvPr id="80" name="Rectangle 79"/>
            <p:cNvSpPr/>
            <p:nvPr/>
          </p:nvSpPr>
          <p:spPr>
            <a:xfrm flipV="1">
              <a:off x="1851430" y="3474568"/>
              <a:ext cx="2257890" cy="7301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033C82"/>
                </a:solidFill>
                <a:latin typeface="Gill Sans Std" panose="020B0502020104020203" pitchFamily="34" charset="0"/>
              </a:endParaRPr>
            </a:p>
          </p:txBody>
        </p:sp>
      </p:grpSp>
      <p:grpSp>
        <p:nvGrpSpPr>
          <p:cNvPr id="89" name="Groupe 88"/>
          <p:cNvGrpSpPr/>
          <p:nvPr/>
        </p:nvGrpSpPr>
        <p:grpSpPr>
          <a:xfrm>
            <a:off x="6211232" y="2775349"/>
            <a:ext cx="1992064" cy="1245424"/>
            <a:chOff x="5136445" y="2590437"/>
            <a:chExt cx="1992064" cy="1245424"/>
          </a:xfrm>
        </p:grpSpPr>
        <p:sp>
          <p:nvSpPr>
            <p:cNvPr id="82" name="Rectangle 81"/>
            <p:cNvSpPr/>
            <p:nvPr/>
          </p:nvSpPr>
          <p:spPr>
            <a:xfrm>
              <a:off x="5136445" y="2590437"/>
              <a:ext cx="1992064" cy="1245424"/>
            </a:xfrm>
            <a:prstGeom prst="rect">
              <a:avLst/>
            </a:prstGeom>
            <a:solidFill>
              <a:schemeClr val="accent1">
                <a:alpha val="0"/>
              </a:schemeClr>
            </a:solidFill>
            <a:ln w="50800">
              <a:solidFill>
                <a:srgbClr val="133176"/>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ctr"/>
              <a:r>
                <a:rPr lang="fr-FR" u="sng" dirty="0" smtClean="0">
                  <a:solidFill>
                    <a:srgbClr val="133176"/>
                  </a:solidFill>
                  <a:latin typeface="Gill Sans Std" panose="020B0502020104020203" pitchFamily="34" charset="0"/>
                </a:rPr>
                <a:t>Lien hypertexte</a:t>
              </a:r>
            </a:p>
            <a:p>
              <a:pPr algn="ctr"/>
              <a:endParaRPr lang="fr-FR" sz="1400" u="sng" dirty="0">
                <a:solidFill>
                  <a:srgbClr val="133176"/>
                </a:solidFill>
                <a:latin typeface="Gill Sans Std" panose="020B0502020104020203" pitchFamily="34" charset="0"/>
              </a:endParaRPr>
            </a:p>
          </p:txBody>
        </p:sp>
        <p:sp>
          <p:nvSpPr>
            <p:cNvPr id="83" name="Triangle isocèle 82"/>
            <p:cNvSpPr/>
            <p:nvPr/>
          </p:nvSpPr>
          <p:spPr>
            <a:xfrm flipV="1">
              <a:off x="5248404" y="2592779"/>
              <a:ext cx="1778697" cy="628666"/>
            </a:xfrm>
            <a:prstGeom prst="triangle">
              <a:avLst/>
            </a:prstGeom>
            <a:solidFill>
              <a:schemeClr val="accent1">
                <a:alpha val="0"/>
              </a:schemeClr>
            </a:solidFill>
            <a:ln w="50800">
              <a:solidFill>
                <a:srgbClr val="13317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fr-FR" dirty="0">
                <a:solidFill>
                  <a:srgbClr val="41719C"/>
                </a:solidFill>
              </a:endParaRPr>
            </a:p>
          </p:txBody>
        </p:sp>
      </p:grpSp>
      <p:sp>
        <p:nvSpPr>
          <p:cNvPr id="5" name="Espace réservé du texte 4"/>
          <p:cNvSpPr>
            <a:spLocks noGrp="1"/>
          </p:cNvSpPr>
          <p:nvPr>
            <p:ph type="body" sz="quarter" idx="10"/>
          </p:nvPr>
        </p:nvSpPr>
        <p:spPr>
          <a:xfrm>
            <a:off x="0" y="860576"/>
            <a:ext cx="8342990" cy="397032"/>
          </a:xfrm>
        </p:spPr>
        <p:txBody>
          <a:bodyPr/>
          <a:lstStyle/>
          <a:p>
            <a:r>
              <a:rPr lang="fr-FR" sz="2200" dirty="0"/>
              <a:t>Possibilité d’encaisser des cartes bancaires sans site </a:t>
            </a:r>
            <a:r>
              <a:rPr lang="fr-FR" sz="2200" dirty="0" smtClean="0"/>
              <a:t>marchand</a:t>
            </a:r>
            <a:endParaRPr lang="fr-FR" sz="2200" spc="50" dirty="0"/>
          </a:p>
        </p:txBody>
      </p:sp>
      <p:sp>
        <p:nvSpPr>
          <p:cNvPr id="4" name="Titre 3"/>
          <p:cNvSpPr>
            <a:spLocks noGrp="1"/>
          </p:cNvSpPr>
          <p:nvPr>
            <p:ph type="title"/>
          </p:nvPr>
        </p:nvSpPr>
        <p:spPr/>
        <p:txBody>
          <a:bodyPr>
            <a:normAutofit fontScale="90000"/>
          </a:bodyPr>
          <a:lstStyle/>
          <a:p>
            <a:r>
              <a:rPr lang="fr-FR" altLang="fr-FR" dirty="0"/>
              <a:t>Paiement par e-mail</a:t>
            </a:r>
            <a:endParaRPr lang="fr-FR" dirty="0"/>
          </a:p>
        </p:txBody>
      </p:sp>
      <p:grpSp>
        <p:nvGrpSpPr>
          <p:cNvPr id="90" name="Groupe 89"/>
          <p:cNvGrpSpPr/>
          <p:nvPr/>
        </p:nvGrpSpPr>
        <p:grpSpPr>
          <a:xfrm>
            <a:off x="1040132" y="2629494"/>
            <a:ext cx="2614758" cy="2241944"/>
            <a:chOff x="200566" y="2473464"/>
            <a:chExt cx="2614758" cy="2241944"/>
          </a:xfrm>
        </p:grpSpPr>
        <p:grpSp>
          <p:nvGrpSpPr>
            <p:cNvPr id="43" name="Groupe 42"/>
            <p:cNvGrpSpPr>
              <a:grpSpLocks noChangeAspect="1"/>
            </p:cNvGrpSpPr>
            <p:nvPr/>
          </p:nvGrpSpPr>
          <p:grpSpPr>
            <a:xfrm>
              <a:off x="1258709" y="2473464"/>
              <a:ext cx="1556615" cy="1251977"/>
              <a:chOff x="1783787" y="1548058"/>
              <a:chExt cx="2393200" cy="1999528"/>
            </a:xfrm>
          </p:grpSpPr>
          <p:sp>
            <p:nvSpPr>
              <p:cNvPr id="44" name="Rectangle à coins arrondis 43"/>
              <p:cNvSpPr/>
              <p:nvPr/>
            </p:nvSpPr>
            <p:spPr>
              <a:xfrm>
                <a:off x="1783787" y="1548058"/>
                <a:ext cx="2393200" cy="1447800"/>
              </a:xfrm>
              <a:prstGeom prst="roundRect">
                <a:avLst>
                  <a:gd name="adj" fmla="val 4386"/>
                </a:avLst>
              </a:prstGeom>
              <a:solidFill>
                <a:schemeClr val="bg1"/>
              </a:solid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133176"/>
                    </a:solidFill>
                    <a:latin typeface="Gill Sans Std" panose="020B0502020104020203" pitchFamily="34" charset="0"/>
                  </a:rPr>
                  <a:t>Vendeur</a:t>
                </a:r>
                <a:endParaRPr lang="fr-FR" sz="2000" dirty="0">
                  <a:solidFill>
                    <a:srgbClr val="133176"/>
                  </a:solidFill>
                  <a:latin typeface="Gill Sans Std" panose="020B0502020104020203" pitchFamily="34" charset="0"/>
                </a:endParaRPr>
              </a:p>
            </p:txBody>
          </p:sp>
          <p:sp>
            <p:nvSpPr>
              <p:cNvPr id="45" name="Trapèze 44"/>
              <p:cNvSpPr/>
              <p:nvPr/>
            </p:nvSpPr>
            <p:spPr>
              <a:xfrm>
                <a:off x="2460335" y="3202537"/>
                <a:ext cx="1040087" cy="282941"/>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033C82"/>
                  </a:solidFill>
                  <a:latin typeface="Gill Sans Std" panose="020B0502020104020203" pitchFamily="34" charset="0"/>
                </a:endParaRPr>
              </a:p>
            </p:txBody>
          </p:sp>
          <p:sp>
            <p:nvSpPr>
              <p:cNvPr id="46" name="Rectangle 45"/>
              <p:cNvSpPr/>
              <p:nvPr/>
            </p:nvSpPr>
            <p:spPr>
              <a:xfrm flipV="1">
                <a:off x="1851430" y="3474568"/>
                <a:ext cx="2257890" cy="7301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033C82"/>
                  </a:solidFill>
                  <a:latin typeface="Gill Sans Std" panose="020B0502020104020203" pitchFamily="34" charset="0"/>
                </a:endParaRPr>
              </a:p>
            </p:txBody>
          </p:sp>
        </p:grpSp>
        <p:sp>
          <p:nvSpPr>
            <p:cNvPr id="25" name="ZoneTexte 24"/>
            <p:cNvSpPr txBox="1"/>
            <p:nvPr/>
          </p:nvSpPr>
          <p:spPr>
            <a:xfrm>
              <a:off x="200566" y="4192188"/>
              <a:ext cx="2116285" cy="523220"/>
            </a:xfrm>
            <a:prstGeom prst="rect">
              <a:avLst/>
            </a:prstGeom>
            <a:solidFill>
              <a:schemeClr val="bg1"/>
            </a:solidFill>
            <a:ln>
              <a:noFill/>
            </a:ln>
          </p:spPr>
          <p:txBody>
            <a:bodyPr wrap="none" rtlCol="0">
              <a:spAutoFit/>
            </a:bodyPr>
            <a:lstStyle/>
            <a:p>
              <a:pPr algn="ctr"/>
              <a:r>
                <a:rPr lang="fr-FR" sz="1400" dirty="0" smtClean="0">
                  <a:solidFill>
                    <a:srgbClr val="133176"/>
                  </a:solidFill>
                  <a:latin typeface="Gill Sans Std" panose="020B0502020104020203" pitchFamily="34" charset="0"/>
                </a:rPr>
                <a:t>Saisie des caractéristiques </a:t>
              </a:r>
            </a:p>
            <a:p>
              <a:pPr algn="ctr"/>
              <a:r>
                <a:rPr lang="fr-FR" sz="1400" dirty="0" smtClean="0">
                  <a:solidFill>
                    <a:srgbClr val="133176"/>
                  </a:solidFill>
                  <a:latin typeface="Gill Sans Std" panose="020B0502020104020203" pitchFamily="34" charset="0"/>
                </a:rPr>
                <a:t>du paiement </a:t>
              </a:r>
            </a:p>
          </p:txBody>
        </p:sp>
        <p:grpSp>
          <p:nvGrpSpPr>
            <p:cNvPr id="35" name="Groupe 34"/>
            <p:cNvGrpSpPr/>
            <p:nvPr/>
          </p:nvGrpSpPr>
          <p:grpSpPr>
            <a:xfrm>
              <a:off x="906924" y="2632801"/>
              <a:ext cx="757677" cy="1340603"/>
              <a:chOff x="2590232" y="4666087"/>
              <a:chExt cx="757677" cy="1340603"/>
            </a:xfrm>
          </p:grpSpPr>
          <p:sp>
            <p:nvSpPr>
              <p:cNvPr id="36" name="AutoShape 15"/>
              <p:cNvSpPr>
                <a:spLocks noChangeAspect="1" noChangeArrowheads="1"/>
              </p:cNvSpPr>
              <p:nvPr/>
            </p:nvSpPr>
            <p:spPr bwMode="auto">
              <a:xfrm rot="16200000">
                <a:off x="2584968" y="5243749"/>
                <a:ext cx="768205" cy="757677"/>
              </a:xfrm>
              <a:prstGeom prst="flowChartDelay">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7" name="AutoShape 13"/>
              <p:cNvSpPr>
                <a:spLocks noChangeAspect="1" noChangeArrowheads="1"/>
              </p:cNvSpPr>
              <p:nvPr/>
            </p:nvSpPr>
            <p:spPr bwMode="auto">
              <a:xfrm rot="16200000">
                <a:off x="2590837" y="4698705"/>
                <a:ext cx="762303" cy="697068"/>
              </a:xfrm>
              <a:prstGeom prst="flowChartDelay">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8" name="AutoShape 13"/>
              <p:cNvSpPr>
                <a:spLocks noChangeArrowheads="1"/>
              </p:cNvSpPr>
              <p:nvPr/>
            </p:nvSpPr>
            <p:spPr bwMode="auto">
              <a:xfrm rot="16200000">
                <a:off x="2642385" y="4774696"/>
                <a:ext cx="657256" cy="572364"/>
              </a:xfrm>
              <a:prstGeom prst="flowChartDelay">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39" name="Group 14"/>
              <p:cNvGrpSpPr>
                <a:grpSpLocks/>
              </p:cNvGrpSpPr>
              <p:nvPr/>
            </p:nvGrpSpPr>
            <p:grpSpPr bwMode="auto">
              <a:xfrm>
                <a:off x="2653428" y="4812621"/>
                <a:ext cx="638725" cy="1120431"/>
                <a:chOff x="1602" y="3923"/>
                <a:chExt cx="539" cy="941"/>
              </a:xfrm>
            </p:grpSpPr>
            <p:sp>
              <p:nvSpPr>
                <p:cNvPr id="40" name="AutoShape 15"/>
                <p:cNvSpPr>
                  <a:spLocks noChangeArrowheads="1"/>
                </p:cNvSpPr>
                <p:nvPr/>
              </p:nvSpPr>
              <p:spPr bwMode="auto">
                <a:xfrm rot="16200000">
                  <a:off x="1604" y="4331"/>
                  <a:ext cx="531" cy="535"/>
                </a:xfrm>
                <a:prstGeom prst="flowChartDelay">
                  <a:avLst/>
                </a:prstGeom>
                <a:solidFill>
                  <a:srgbClr val="133176"/>
                </a:solidFill>
                <a:ln w="31750">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 name="Oval 16"/>
                <p:cNvSpPr>
                  <a:spLocks noChangeArrowheads="1"/>
                </p:cNvSpPr>
                <p:nvPr/>
              </p:nvSpPr>
              <p:spPr bwMode="auto">
                <a:xfrm>
                  <a:off x="1677" y="3923"/>
                  <a:ext cx="380" cy="362"/>
                </a:xfrm>
                <a:prstGeom prst="ellipse">
                  <a:avLst/>
                </a:prstGeom>
                <a:solidFill>
                  <a:srgbClr val="13317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Oval 17"/>
                <p:cNvSpPr>
                  <a:spLocks noChangeArrowheads="1"/>
                </p:cNvSpPr>
                <p:nvPr/>
              </p:nvSpPr>
              <p:spPr bwMode="auto">
                <a:xfrm rot="2323592">
                  <a:off x="1779" y="3934"/>
                  <a:ext cx="362" cy="121"/>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grpSp>
      <p:grpSp>
        <p:nvGrpSpPr>
          <p:cNvPr id="76" name="Groupe 75"/>
          <p:cNvGrpSpPr>
            <a:grpSpLocks noChangeAspect="1"/>
          </p:cNvGrpSpPr>
          <p:nvPr/>
        </p:nvGrpSpPr>
        <p:grpSpPr>
          <a:xfrm>
            <a:off x="8607652" y="3891834"/>
            <a:ext cx="869489" cy="1537188"/>
            <a:chOff x="4863007" y="2888007"/>
            <a:chExt cx="643276" cy="1137261"/>
          </a:xfrm>
        </p:grpSpPr>
        <p:sp>
          <p:nvSpPr>
            <p:cNvPr id="75" name="Oval 8"/>
            <p:cNvSpPr>
              <a:spLocks noChangeAspect="1" noChangeArrowheads="1"/>
            </p:cNvSpPr>
            <p:nvPr/>
          </p:nvSpPr>
          <p:spPr bwMode="auto">
            <a:xfrm>
              <a:off x="4908945" y="2888007"/>
              <a:ext cx="555853" cy="55585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AutoShape 15"/>
            <p:cNvSpPr>
              <a:spLocks noChangeAspect="1" noChangeArrowheads="1"/>
            </p:cNvSpPr>
            <p:nvPr/>
          </p:nvSpPr>
          <p:spPr bwMode="auto">
            <a:xfrm rot="16200000">
              <a:off x="4858537" y="3377523"/>
              <a:ext cx="652215" cy="643276"/>
            </a:xfrm>
            <a:prstGeom prst="flowChartDelay">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6" name="Oval 8"/>
            <p:cNvSpPr>
              <a:spLocks noChangeArrowheads="1"/>
            </p:cNvSpPr>
            <p:nvPr/>
          </p:nvSpPr>
          <p:spPr bwMode="auto">
            <a:xfrm>
              <a:off x="4976162" y="2944600"/>
              <a:ext cx="412517" cy="443641"/>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Oval 8"/>
            <p:cNvSpPr>
              <a:spLocks noChangeArrowheads="1"/>
            </p:cNvSpPr>
            <p:nvPr/>
          </p:nvSpPr>
          <p:spPr bwMode="auto">
            <a:xfrm>
              <a:off x="4993421" y="3010241"/>
              <a:ext cx="378000" cy="378000"/>
            </a:xfrm>
            <a:prstGeom prst="ellipse">
              <a:avLst/>
            </a:prstGeom>
            <a:solidFill>
              <a:srgbClr val="13317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 name="Rectangle 57"/>
            <p:cNvSpPr/>
            <p:nvPr/>
          </p:nvSpPr>
          <p:spPr>
            <a:xfrm>
              <a:off x="5045498" y="3010241"/>
              <a:ext cx="273844" cy="959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AutoShape 15"/>
            <p:cNvSpPr>
              <a:spLocks noChangeArrowheads="1"/>
            </p:cNvSpPr>
            <p:nvPr/>
          </p:nvSpPr>
          <p:spPr bwMode="auto">
            <a:xfrm rot="16200000">
              <a:off x="4917397" y="3425224"/>
              <a:ext cx="536789" cy="538260"/>
            </a:xfrm>
            <a:prstGeom prst="flowChartDelay">
              <a:avLst/>
            </a:prstGeom>
            <a:solidFill>
              <a:srgbClr val="133176"/>
            </a:solidFill>
            <a:ln w="222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84" name="Flèche droite 83"/>
          <p:cNvSpPr/>
          <p:nvPr/>
        </p:nvSpPr>
        <p:spPr>
          <a:xfrm>
            <a:off x="3766849" y="2883876"/>
            <a:ext cx="1786815" cy="415896"/>
          </a:xfrm>
          <a:prstGeom prst="rightArrow">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latin typeface="Gill Sans Std" panose="020B0502020104020203" pitchFamily="34" charset="0"/>
              </a:rPr>
              <a:t>Envoi mail</a:t>
            </a:r>
            <a:endParaRPr lang="fr-FR" sz="1600" b="1" dirty="0">
              <a:latin typeface="Gill Sans Std" panose="020B0502020104020203" pitchFamily="34" charset="0"/>
            </a:endParaRPr>
          </a:p>
        </p:txBody>
      </p:sp>
      <p:grpSp>
        <p:nvGrpSpPr>
          <p:cNvPr id="95" name="Groupe 94"/>
          <p:cNvGrpSpPr/>
          <p:nvPr/>
        </p:nvGrpSpPr>
        <p:grpSpPr>
          <a:xfrm>
            <a:off x="6189807" y="4596605"/>
            <a:ext cx="4818119" cy="1847798"/>
            <a:chOff x="6189807" y="4596605"/>
            <a:chExt cx="4818119" cy="1847798"/>
          </a:xfrm>
        </p:grpSpPr>
        <p:sp>
          <p:nvSpPr>
            <p:cNvPr id="6" name="ZoneTexte 5"/>
            <p:cNvSpPr txBox="1"/>
            <p:nvPr/>
          </p:nvSpPr>
          <p:spPr>
            <a:xfrm>
              <a:off x="7086237" y="5622293"/>
              <a:ext cx="3921689" cy="822110"/>
            </a:xfrm>
            <a:prstGeom prst="rect">
              <a:avLst/>
            </a:prstGeom>
            <a:solidFill>
              <a:srgbClr val="133176"/>
            </a:solidFill>
            <a:ln>
              <a:noFill/>
            </a:ln>
          </p:spPr>
          <p:txBody>
            <a:bodyPr wrap="none" rtlCol="0" anchor="ctr" anchorCtr="0">
              <a:noAutofit/>
            </a:bodyPr>
            <a:lstStyle/>
            <a:p>
              <a:pPr algn="ctr"/>
              <a:r>
                <a:rPr lang="fr-FR" sz="2400" dirty="0" smtClean="0">
                  <a:solidFill>
                    <a:schemeClr val="bg1"/>
                  </a:solidFill>
                  <a:latin typeface="Gill Sans Std" panose="020B0502020104020203" pitchFamily="34" charset="0"/>
                  <a:sym typeface="Wingdings" panose="05000000000000000000" pitchFamily="2" charset="2"/>
                </a:rPr>
                <a:t>Paiement garanti 3DSecure</a:t>
              </a:r>
              <a:endParaRPr lang="fr-FR" sz="2400" dirty="0">
                <a:solidFill>
                  <a:schemeClr val="bg1"/>
                </a:solidFill>
                <a:latin typeface="Gill Sans Std" panose="020B0502020104020203" pitchFamily="34" charset="0"/>
              </a:endParaRPr>
            </a:p>
          </p:txBody>
        </p:sp>
        <p:sp>
          <p:nvSpPr>
            <p:cNvPr id="94" name="Flèche en arc 93"/>
            <p:cNvSpPr/>
            <p:nvPr/>
          </p:nvSpPr>
          <p:spPr>
            <a:xfrm rot="16200000" flipH="1">
              <a:off x="6168615" y="4617797"/>
              <a:ext cx="1555551" cy="1513167"/>
            </a:xfrm>
            <a:prstGeom prst="circularArrow">
              <a:avLst>
                <a:gd name="adj1" fmla="val 12500"/>
                <a:gd name="adj2" fmla="val 1142319"/>
                <a:gd name="adj3" fmla="val 20457681"/>
                <a:gd name="adj4" fmla="val 16167836"/>
                <a:gd name="adj5" fmla="val 12500"/>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solidFill>
                <a:latin typeface="Gill Sans Std" panose="020B0502020104020203" pitchFamily="34" charset="0"/>
              </a:endParaRPr>
            </a:p>
          </p:txBody>
        </p:sp>
      </p:grpSp>
      <p:grpSp>
        <p:nvGrpSpPr>
          <p:cNvPr id="2" name="Groupe 1"/>
          <p:cNvGrpSpPr/>
          <p:nvPr/>
        </p:nvGrpSpPr>
        <p:grpSpPr>
          <a:xfrm>
            <a:off x="5806876" y="2408900"/>
            <a:ext cx="2780542" cy="1769044"/>
            <a:chOff x="5806876" y="2408900"/>
            <a:chExt cx="2780542" cy="1769044"/>
          </a:xfrm>
        </p:grpSpPr>
        <p:sp>
          <p:nvSpPr>
            <p:cNvPr id="92" name="Rectangle 91"/>
            <p:cNvSpPr/>
            <p:nvPr/>
          </p:nvSpPr>
          <p:spPr>
            <a:xfrm>
              <a:off x="5806876" y="2408900"/>
              <a:ext cx="2780542" cy="1769044"/>
            </a:xfrm>
            <a:prstGeom prst="rect">
              <a:avLst/>
            </a:prstGeom>
            <a:solidFill>
              <a:schemeClr val="bg1"/>
            </a:solidFill>
            <a:ln w="50800">
              <a:solidFill>
                <a:srgbClr val="133176"/>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nchorCtr="0"/>
            <a:lstStyle/>
            <a:p>
              <a:pPr algn="ctr"/>
              <a:endParaRPr lang="fr-FR" dirty="0" smtClean="0">
                <a:solidFill>
                  <a:srgbClr val="133176"/>
                </a:solidFill>
                <a:latin typeface="Gill Sans Std" panose="020B0502020104020203" pitchFamily="34" charset="0"/>
              </a:endParaRPr>
            </a:p>
            <a:p>
              <a:pPr algn="ctr"/>
              <a:endParaRPr lang="fr-FR" dirty="0">
                <a:solidFill>
                  <a:srgbClr val="133176"/>
                </a:solidFill>
                <a:latin typeface="Gill Sans Std" panose="020B0502020104020203" pitchFamily="34" charset="0"/>
              </a:endParaRPr>
            </a:p>
            <a:p>
              <a:pPr algn="ctr"/>
              <a:r>
                <a:rPr lang="fr-FR" sz="2400" dirty="0" smtClean="0">
                  <a:solidFill>
                    <a:srgbClr val="133176"/>
                  </a:solidFill>
                  <a:latin typeface="Gill Sans Std" panose="020B0502020104020203" pitchFamily="34" charset="0"/>
                </a:rPr>
                <a:t>Page de paiement</a:t>
              </a:r>
            </a:p>
          </p:txBody>
        </p:sp>
        <p:pic>
          <p:nvPicPr>
            <p:cNvPr id="47" name="Image 46"/>
            <p:cNvPicPr>
              <a:picLocks noChangeAspect="1"/>
            </p:cNvPicPr>
            <p:nvPr/>
          </p:nvPicPr>
          <p:blipFill>
            <a:blip r:embed="rId3" cstate="print"/>
            <a:stretch>
              <a:fillRect/>
            </a:stretch>
          </p:blipFill>
          <p:spPr>
            <a:xfrm>
              <a:off x="6096825" y="2788831"/>
              <a:ext cx="2246165" cy="256576"/>
            </a:xfrm>
            <a:prstGeom prst="rect">
              <a:avLst/>
            </a:prstGeom>
          </p:spPr>
        </p:pic>
      </p:grpSp>
    </p:spTree>
    <p:extLst>
      <p:ext uri="{BB962C8B-B14F-4D97-AF65-F5344CB8AC3E}">
        <p14:creationId xmlns:p14="http://schemas.microsoft.com/office/powerpoint/2010/main" xmlns="" val="12783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à coins arrondis 80"/>
          <p:cNvSpPr/>
          <p:nvPr/>
        </p:nvSpPr>
        <p:spPr>
          <a:xfrm>
            <a:off x="5551872" y="5419192"/>
            <a:ext cx="2548376" cy="1175939"/>
          </a:xfrm>
          <a:prstGeom prst="round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latin typeface="Gill Sans Std" panose="020B0502020104020203" pitchFamily="34" charset="0"/>
              </a:rPr>
              <a:t>Accessible sur tablette et smartphone</a:t>
            </a:r>
            <a:endParaRPr lang="fr-FR" sz="2400" dirty="0">
              <a:solidFill>
                <a:schemeClr val="bg1"/>
              </a:solidFill>
              <a:latin typeface="Gill Sans Std" panose="020B0502020104020203" pitchFamily="34" charset="0"/>
            </a:endParaRPr>
          </a:p>
        </p:txBody>
      </p:sp>
      <p:sp>
        <p:nvSpPr>
          <p:cNvPr id="70" name="Rectangle à coins arrondis 69"/>
          <p:cNvSpPr/>
          <p:nvPr/>
        </p:nvSpPr>
        <p:spPr>
          <a:xfrm>
            <a:off x="8606543" y="3473745"/>
            <a:ext cx="2494240" cy="1157122"/>
          </a:xfrm>
          <a:prstGeom prst="round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latin typeface="Gill Sans Std" panose="020B0502020104020203" pitchFamily="34" charset="0"/>
              </a:rPr>
              <a:t>Pas de site internet marchand</a:t>
            </a:r>
            <a:endParaRPr lang="fr-FR" sz="2400" dirty="0">
              <a:solidFill>
                <a:schemeClr val="bg1"/>
              </a:solidFill>
              <a:latin typeface="Gill Sans Std" panose="020B0502020104020203" pitchFamily="34" charset="0"/>
            </a:endParaRPr>
          </a:p>
        </p:txBody>
      </p:sp>
      <p:sp>
        <p:nvSpPr>
          <p:cNvPr id="42" name="Rectangle à coins arrondis 41"/>
          <p:cNvSpPr/>
          <p:nvPr/>
        </p:nvSpPr>
        <p:spPr>
          <a:xfrm>
            <a:off x="7080482" y="1737452"/>
            <a:ext cx="2039532" cy="1001819"/>
          </a:xfrm>
          <a:prstGeom prst="round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latin typeface="Gill Sans Std" panose="020B0502020104020203" pitchFamily="34" charset="0"/>
              </a:rPr>
              <a:t>Optimisation commerciale</a:t>
            </a:r>
            <a:endParaRPr lang="fr-FR" sz="2400" dirty="0">
              <a:solidFill>
                <a:schemeClr val="bg1"/>
              </a:solidFill>
              <a:latin typeface="Gill Sans Std" panose="020B0502020104020203" pitchFamily="34" charset="0"/>
            </a:endParaRPr>
          </a:p>
        </p:txBody>
      </p:sp>
      <p:grpSp>
        <p:nvGrpSpPr>
          <p:cNvPr id="43" name="Groupe 42"/>
          <p:cNvGrpSpPr>
            <a:grpSpLocks noChangeAspect="1"/>
          </p:cNvGrpSpPr>
          <p:nvPr/>
        </p:nvGrpSpPr>
        <p:grpSpPr>
          <a:xfrm>
            <a:off x="6143008" y="953942"/>
            <a:ext cx="1129367" cy="1496171"/>
            <a:chOff x="7628903" y="1445300"/>
            <a:chExt cx="1509624" cy="1999931"/>
          </a:xfrm>
          <a:solidFill>
            <a:srgbClr val="00B0F0"/>
          </a:solidFill>
        </p:grpSpPr>
        <p:sp>
          <p:nvSpPr>
            <p:cNvPr id="44" name="Arc plein 43"/>
            <p:cNvSpPr/>
            <p:nvPr/>
          </p:nvSpPr>
          <p:spPr>
            <a:xfrm rot="10800000">
              <a:off x="7628903" y="2700471"/>
              <a:ext cx="1457463" cy="744760"/>
            </a:xfrm>
            <a:prstGeom prst="blockArc">
              <a:avLst>
                <a:gd name="adj1" fmla="val 11097387"/>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5" name="Arc plein 44"/>
            <p:cNvSpPr/>
            <p:nvPr/>
          </p:nvSpPr>
          <p:spPr>
            <a:xfrm rot="17260023">
              <a:off x="7307769" y="2338201"/>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Arc plein 45"/>
            <p:cNvSpPr/>
            <p:nvPr/>
          </p:nvSpPr>
          <p:spPr>
            <a:xfrm rot="4339977" flipH="1">
              <a:off x="8114898" y="2338202"/>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Arc plein 46"/>
            <p:cNvSpPr/>
            <p:nvPr/>
          </p:nvSpPr>
          <p:spPr>
            <a:xfrm>
              <a:off x="7770656" y="1937979"/>
              <a:ext cx="1173956" cy="1057985"/>
            </a:xfrm>
            <a:prstGeom prst="blockArc">
              <a:avLst>
                <a:gd name="adj1" fmla="val 10800000"/>
                <a:gd name="adj2" fmla="val 225067"/>
                <a:gd name="adj3" fmla="val 213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Trapèze 47"/>
            <p:cNvSpPr/>
            <p:nvPr/>
          </p:nvSpPr>
          <p:spPr>
            <a:xfrm>
              <a:off x="7770656" y="2026444"/>
              <a:ext cx="1173956" cy="116443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à coins arrondis 26"/>
            <p:cNvSpPr/>
            <p:nvPr/>
          </p:nvSpPr>
          <p:spPr>
            <a:xfrm rot="20922477">
              <a:off x="7947723" y="1445300"/>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à coins arrondis 26"/>
            <p:cNvSpPr/>
            <p:nvPr/>
          </p:nvSpPr>
          <p:spPr>
            <a:xfrm rot="435552">
              <a:off x="8151526" y="1474880"/>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7770656" y="1899878"/>
              <a:ext cx="1173956" cy="884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Arc 51"/>
            <p:cNvSpPr/>
            <p:nvPr/>
          </p:nvSpPr>
          <p:spPr>
            <a:xfrm>
              <a:off x="8079268" y="1726030"/>
              <a:ext cx="903444" cy="381794"/>
            </a:xfrm>
            <a:prstGeom prst="arc">
              <a:avLst>
                <a:gd name="adj1" fmla="val 723601"/>
                <a:gd name="adj2" fmla="val 6310184"/>
              </a:avLst>
            </a:prstGeom>
            <a:grpFill/>
            <a:ln w="104775" cap="rnd" cmpd="sng">
              <a:solidFill>
                <a:srgbClr val="00B0F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Arc 52"/>
            <p:cNvSpPr/>
            <p:nvPr/>
          </p:nvSpPr>
          <p:spPr>
            <a:xfrm>
              <a:off x="8235083" y="1784088"/>
              <a:ext cx="903444" cy="381794"/>
            </a:xfrm>
            <a:prstGeom prst="arc">
              <a:avLst>
                <a:gd name="adj1" fmla="val 1885169"/>
                <a:gd name="adj2" fmla="val 6310184"/>
              </a:avLst>
            </a:prstGeom>
            <a:grpFill/>
            <a:ln w="104775" cap="rnd" cmpd="sng">
              <a:solidFill>
                <a:srgbClr val="00B0F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1" name="Rectangle à coins arrondis 40"/>
          <p:cNvSpPr/>
          <p:nvPr/>
        </p:nvSpPr>
        <p:spPr>
          <a:xfrm>
            <a:off x="2474530" y="3248993"/>
            <a:ext cx="2039532" cy="1001819"/>
          </a:xfrm>
          <a:prstGeom prst="round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latin typeface="Gill Sans Std" panose="020B0502020104020203" pitchFamily="34" charset="0"/>
              </a:rPr>
              <a:t>Garantie immédiate</a:t>
            </a:r>
            <a:endParaRPr lang="fr-FR" sz="2400" dirty="0">
              <a:solidFill>
                <a:schemeClr val="bg1"/>
              </a:solidFill>
              <a:latin typeface="Gill Sans Std" panose="020B0502020104020203" pitchFamily="34" charset="0"/>
            </a:endParaRPr>
          </a:p>
        </p:txBody>
      </p:sp>
      <p:sp>
        <p:nvSpPr>
          <p:cNvPr id="2" name="Titre 1"/>
          <p:cNvSpPr>
            <a:spLocks noGrp="1"/>
          </p:cNvSpPr>
          <p:nvPr>
            <p:ph type="title"/>
          </p:nvPr>
        </p:nvSpPr>
        <p:spPr/>
        <p:txBody>
          <a:bodyPr>
            <a:normAutofit fontScale="90000"/>
          </a:bodyPr>
          <a:lstStyle/>
          <a:p>
            <a:r>
              <a:rPr lang="fr-FR" dirty="0" smtClean="0"/>
              <a:t>Le e-paiement B2B</a:t>
            </a:r>
            <a:endParaRPr lang="fr-FR" dirty="0"/>
          </a:p>
        </p:txBody>
      </p:sp>
      <p:sp>
        <p:nvSpPr>
          <p:cNvPr id="3" name="Espace réservé du texte 2"/>
          <p:cNvSpPr>
            <a:spLocks noGrp="1"/>
          </p:cNvSpPr>
          <p:nvPr>
            <p:ph type="body" sz="quarter" idx="10"/>
          </p:nvPr>
        </p:nvSpPr>
        <p:spPr>
          <a:xfrm>
            <a:off x="1716641" y="1688205"/>
            <a:ext cx="2817374" cy="535531"/>
          </a:xfrm>
        </p:spPr>
        <p:txBody>
          <a:bodyPr/>
          <a:lstStyle/>
          <a:p>
            <a:r>
              <a:rPr lang="fr-FR" dirty="0" smtClean="0"/>
              <a:t>Les avantages</a:t>
            </a:r>
            <a:endParaRPr lang="fr-FR" dirty="0"/>
          </a:p>
        </p:txBody>
      </p:sp>
      <p:grpSp>
        <p:nvGrpSpPr>
          <p:cNvPr id="16" name="Groupe 15"/>
          <p:cNvGrpSpPr>
            <a:grpSpLocks noChangeAspect="1"/>
          </p:cNvGrpSpPr>
          <p:nvPr/>
        </p:nvGrpSpPr>
        <p:grpSpPr>
          <a:xfrm>
            <a:off x="6178414" y="1025426"/>
            <a:ext cx="1035018" cy="1371179"/>
            <a:chOff x="7628903" y="1445300"/>
            <a:chExt cx="1509624" cy="1999931"/>
          </a:xfrm>
          <a:solidFill>
            <a:srgbClr val="FFFFFF"/>
          </a:solidFill>
        </p:grpSpPr>
        <p:sp>
          <p:nvSpPr>
            <p:cNvPr id="17" name="Arc plein 16"/>
            <p:cNvSpPr/>
            <p:nvPr/>
          </p:nvSpPr>
          <p:spPr>
            <a:xfrm rot="10800000">
              <a:off x="7628903" y="2700471"/>
              <a:ext cx="1457463" cy="744760"/>
            </a:xfrm>
            <a:prstGeom prst="blockArc">
              <a:avLst>
                <a:gd name="adj1" fmla="val 11097387"/>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Arc plein 17"/>
            <p:cNvSpPr/>
            <p:nvPr/>
          </p:nvSpPr>
          <p:spPr>
            <a:xfrm rot="17260023">
              <a:off x="7307769" y="2338201"/>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Arc plein 18"/>
            <p:cNvSpPr/>
            <p:nvPr/>
          </p:nvSpPr>
          <p:spPr>
            <a:xfrm rot="4339977" flipH="1">
              <a:off x="8114898" y="2338202"/>
              <a:ext cx="1292606" cy="619082"/>
            </a:xfrm>
            <a:prstGeom prst="blockArc">
              <a:avLst>
                <a:gd name="adj1" fmla="val 10717882"/>
                <a:gd name="adj2" fmla="val 21212471"/>
                <a:gd name="adj3" fmla="val 499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Arc plein 19"/>
            <p:cNvSpPr/>
            <p:nvPr/>
          </p:nvSpPr>
          <p:spPr>
            <a:xfrm>
              <a:off x="7770656" y="1937979"/>
              <a:ext cx="1173956" cy="1057985"/>
            </a:xfrm>
            <a:prstGeom prst="blockArc">
              <a:avLst>
                <a:gd name="adj1" fmla="val 10800000"/>
                <a:gd name="adj2" fmla="val 225067"/>
                <a:gd name="adj3" fmla="val 213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Trapèze 20"/>
            <p:cNvSpPr/>
            <p:nvPr/>
          </p:nvSpPr>
          <p:spPr>
            <a:xfrm>
              <a:off x="7770656" y="2026444"/>
              <a:ext cx="1173956" cy="116443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6"/>
            <p:cNvSpPr/>
            <p:nvPr/>
          </p:nvSpPr>
          <p:spPr>
            <a:xfrm rot="20922477">
              <a:off x="7947723" y="1445300"/>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6"/>
            <p:cNvSpPr/>
            <p:nvPr/>
          </p:nvSpPr>
          <p:spPr>
            <a:xfrm rot="435552">
              <a:off x="8151526" y="1474880"/>
              <a:ext cx="596900" cy="515920"/>
            </a:xfrm>
            <a:custGeom>
              <a:avLst/>
              <a:gdLst>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70061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78740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8678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6764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193467 w 787400"/>
                <a:gd name="connsiteY6" fmla="*/ 80167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5583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 name="connsiteX0" fmla="*/ 0 w 787400"/>
                <a:gd name="connsiteY0" fmla="*/ 86787 h 801670"/>
                <a:gd name="connsiteX1" fmla="*/ 86787 w 787400"/>
                <a:gd name="connsiteY1" fmla="*/ 0 h 801670"/>
                <a:gd name="connsiteX2" fmla="*/ 700613 w 787400"/>
                <a:gd name="connsiteY2" fmla="*/ 0 h 801670"/>
                <a:gd name="connsiteX3" fmla="*/ 787400 w 787400"/>
                <a:gd name="connsiteY3" fmla="*/ 86787 h 801670"/>
                <a:gd name="connsiteX4" fmla="*/ 619760 w 787400"/>
                <a:gd name="connsiteY4" fmla="*/ 714883 h 801670"/>
                <a:gd name="connsiteX5" fmla="*/ 502493 w 787400"/>
                <a:gd name="connsiteY5" fmla="*/ 801670 h 801670"/>
                <a:gd name="connsiteX6" fmla="*/ 284907 w 787400"/>
                <a:gd name="connsiteY6" fmla="*/ 794050 h 801670"/>
                <a:gd name="connsiteX7" fmla="*/ 182880 w 787400"/>
                <a:gd name="connsiteY7" fmla="*/ 714883 h 801670"/>
                <a:gd name="connsiteX8" fmla="*/ 0 w 787400"/>
                <a:gd name="connsiteY8" fmla="*/ 86787 h 80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400" h="801670">
                  <a:moveTo>
                    <a:pt x="0" y="86787"/>
                  </a:moveTo>
                  <a:cubicBezTo>
                    <a:pt x="0" y="38856"/>
                    <a:pt x="38856" y="0"/>
                    <a:pt x="86787" y="0"/>
                  </a:cubicBezTo>
                  <a:lnTo>
                    <a:pt x="700613" y="0"/>
                  </a:lnTo>
                  <a:cubicBezTo>
                    <a:pt x="748544" y="0"/>
                    <a:pt x="787400" y="38856"/>
                    <a:pt x="787400" y="86787"/>
                  </a:cubicBezTo>
                  <a:lnTo>
                    <a:pt x="619760" y="714883"/>
                  </a:lnTo>
                  <a:cubicBezTo>
                    <a:pt x="619760" y="762814"/>
                    <a:pt x="550424" y="801670"/>
                    <a:pt x="502493" y="801670"/>
                  </a:cubicBezTo>
                  <a:lnTo>
                    <a:pt x="284907" y="794050"/>
                  </a:lnTo>
                  <a:cubicBezTo>
                    <a:pt x="236976" y="794050"/>
                    <a:pt x="182880" y="762814"/>
                    <a:pt x="182880" y="714883"/>
                  </a:cubicBezTo>
                  <a:lnTo>
                    <a:pt x="0" y="86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7770656" y="1899878"/>
              <a:ext cx="1173956" cy="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rc 24"/>
            <p:cNvSpPr/>
            <p:nvPr/>
          </p:nvSpPr>
          <p:spPr>
            <a:xfrm>
              <a:off x="8079268" y="1726030"/>
              <a:ext cx="903444" cy="381794"/>
            </a:xfrm>
            <a:prstGeom prst="arc">
              <a:avLst>
                <a:gd name="adj1" fmla="val 723601"/>
                <a:gd name="adj2" fmla="val 6310184"/>
              </a:avLst>
            </a:prstGeom>
            <a:noFill/>
            <a:ln w="104775" cap="rnd" cmpd="sng">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Arc 25"/>
            <p:cNvSpPr/>
            <p:nvPr/>
          </p:nvSpPr>
          <p:spPr>
            <a:xfrm>
              <a:off x="8235083" y="1784088"/>
              <a:ext cx="903444" cy="381794"/>
            </a:xfrm>
            <a:prstGeom prst="arc">
              <a:avLst>
                <a:gd name="adj1" fmla="val 1885169"/>
                <a:gd name="adj2" fmla="val 6310184"/>
              </a:avLst>
            </a:prstGeom>
            <a:noFill/>
            <a:ln w="104775" cap="rnd" cmpd="sng">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 name="Groupe 3"/>
          <p:cNvGrpSpPr/>
          <p:nvPr/>
        </p:nvGrpSpPr>
        <p:grpSpPr>
          <a:xfrm>
            <a:off x="1401703" y="2848046"/>
            <a:ext cx="1232661" cy="1201441"/>
            <a:chOff x="2098286" y="3048603"/>
            <a:chExt cx="1232661" cy="1201441"/>
          </a:xfrm>
        </p:grpSpPr>
        <p:sp>
          <p:nvSpPr>
            <p:cNvPr id="28" name="Ellipse 27"/>
            <p:cNvSpPr/>
            <p:nvPr/>
          </p:nvSpPr>
          <p:spPr>
            <a:xfrm>
              <a:off x="2098286" y="3048603"/>
              <a:ext cx="1232661" cy="1201441"/>
            </a:xfrm>
            <a:prstGeom prst="ellipse">
              <a:avLst/>
            </a:prstGeom>
            <a:solidFill>
              <a:srgbClr val="00B0F0"/>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2180690" y="3114551"/>
              <a:ext cx="1080000" cy="1080000"/>
            </a:xfrm>
            <a:prstGeom prst="ellipse">
              <a:avLst/>
            </a:prstGeom>
            <a:solidFill>
              <a:srgbClr val="133176"/>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29"/>
            <p:cNvCxnSpPr>
              <a:stCxn id="29" idx="4"/>
              <a:endCxn id="29" idx="0"/>
            </p:cNvCxnSpPr>
            <p:nvPr/>
          </p:nvCxnSpPr>
          <p:spPr>
            <a:xfrm flipV="1">
              <a:off x="2720690" y="3114551"/>
              <a:ext cx="0" cy="1080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29" idx="5"/>
              <a:endCxn id="29" idx="1"/>
            </p:cNvCxnSpPr>
            <p:nvPr/>
          </p:nvCxnSpPr>
          <p:spPr>
            <a:xfrm flipH="1" flipV="1">
              <a:off x="2338852" y="3272713"/>
              <a:ext cx="763676" cy="76367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29" idx="7"/>
              <a:endCxn id="29" idx="3"/>
            </p:cNvCxnSpPr>
            <p:nvPr/>
          </p:nvCxnSpPr>
          <p:spPr>
            <a:xfrm flipH="1">
              <a:off x="2338852" y="3272713"/>
              <a:ext cx="763676" cy="76367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29" idx="6"/>
              <a:endCxn id="29" idx="2"/>
            </p:cNvCxnSpPr>
            <p:nvPr/>
          </p:nvCxnSpPr>
          <p:spPr>
            <a:xfrm flipH="1">
              <a:off x="2180690" y="3654551"/>
              <a:ext cx="1080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flipV="1">
              <a:off x="2233078" y="3462097"/>
              <a:ext cx="973931" cy="40243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V="1">
              <a:off x="2499176" y="3166189"/>
              <a:ext cx="429228" cy="97932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flipV="1">
              <a:off x="2499176" y="3163587"/>
              <a:ext cx="440090" cy="98192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V="1">
              <a:off x="2230787" y="3435905"/>
              <a:ext cx="970570" cy="42862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2253593" y="3190012"/>
              <a:ext cx="934193" cy="929077"/>
            </a:xfrm>
            <a:prstGeom prst="ellipse">
              <a:avLst/>
            </a:prstGeom>
            <a:solidFill>
              <a:srgbClr val="133176"/>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 name="Connecteur droit 38"/>
            <p:cNvCxnSpPr/>
            <p:nvPr/>
          </p:nvCxnSpPr>
          <p:spPr>
            <a:xfrm flipV="1">
              <a:off x="2720390" y="3263156"/>
              <a:ext cx="179875" cy="4130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2716289" y="3617594"/>
              <a:ext cx="192303" cy="565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Groupe 53"/>
          <p:cNvGrpSpPr>
            <a:grpSpLocks noChangeAspect="1"/>
          </p:cNvGrpSpPr>
          <p:nvPr/>
        </p:nvGrpSpPr>
        <p:grpSpPr>
          <a:xfrm>
            <a:off x="7454622" y="3727428"/>
            <a:ext cx="1354763" cy="1288040"/>
            <a:chOff x="6510338" y="1728343"/>
            <a:chExt cx="2797764" cy="2659972"/>
          </a:xfrm>
        </p:grpSpPr>
        <p:sp>
          <p:nvSpPr>
            <p:cNvPr id="55" name="Rectangle à coins arrondis 54"/>
            <p:cNvSpPr/>
            <p:nvPr/>
          </p:nvSpPr>
          <p:spPr>
            <a:xfrm>
              <a:off x="6510338" y="1728343"/>
              <a:ext cx="2166937" cy="1500188"/>
            </a:xfrm>
            <a:prstGeom prst="roundRect">
              <a:avLst>
                <a:gd name="adj" fmla="val 4286"/>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à coins arrondis 19"/>
            <p:cNvSpPr/>
            <p:nvPr/>
          </p:nvSpPr>
          <p:spPr>
            <a:xfrm rot="60000">
              <a:off x="7770635" y="2569141"/>
              <a:ext cx="1409244" cy="884465"/>
            </a:xfrm>
            <a:custGeom>
              <a:avLst/>
              <a:gdLst>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320071 w 1320071"/>
                <a:gd name="connsiteY4" fmla="*/ 717884 h 764308"/>
                <a:gd name="connsiteX5" fmla="*/ 1273647 w 1320071"/>
                <a:gd name="connsiteY5" fmla="*/ 764308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8687 w 1320071"/>
                <a:gd name="connsiteY4" fmla="*/ 721512 h 764308"/>
                <a:gd name="connsiteX5" fmla="*/ 1273647 w 1320071"/>
                <a:gd name="connsiteY5" fmla="*/ 764308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8687 w 1320071"/>
                <a:gd name="connsiteY4" fmla="*/ 721512 h 764308"/>
                <a:gd name="connsiteX5" fmla="*/ 1273647 w 1320071"/>
                <a:gd name="connsiteY5" fmla="*/ 764308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8687 w 1320071"/>
                <a:gd name="connsiteY4" fmla="*/ 721512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6264 w 1320071"/>
                <a:gd name="connsiteY4" fmla="*/ 719172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6264 w 1320071"/>
                <a:gd name="connsiteY4" fmla="*/ 719172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34359 w 1320071"/>
                <a:gd name="connsiteY4" fmla="*/ 719380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36741 w 1320071"/>
                <a:gd name="connsiteY4" fmla="*/ 719338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36741 w 1320071"/>
                <a:gd name="connsiteY4" fmla="*/ 719338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59692 w 1320071"/>
                <a:gd name="connsiteY4" fmla="*/ 550724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59692 w 1320071"/>
                <a:gd name="connsiteY4" fmla="*/ 550724 h 764308"/>
                <a:gd name="connsiteX5" fmla="*/ 1215957 w 1320071"/>
                <a:gd name="connsiteY5" fmla="*/ 618399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59692 w 1320071"/>
                <a:gd name="connsiteY4" fmla="*/ 550724 h 764308"/>
                <a:gd name="connsiteX5" fmla="*/ 1215957 w 1320071"/>
                <a:gd name="connsiteY5" fmla="*/ 618399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6192"/>
                <a:gd name="connsiteX1" fmla="*/ 46424 w 1320071"/>
                <a:gd name="connsiteY1" fmla="*/ 0 h 766192"/>
                <a:gd name="connsiteX2" fmla="*/ 1273647 w 1320071"/>
                <a:gd name="connsiteY2" fmla="*/ 0 h 766192"/>
                <a:gd name="connsiteX3" fmla="*/ 1320071 w 1320071"/>
                <a:gd name="connsiteY3" fmla="*/ 46424 h 766192"/>
                <a:gd name="connsiteX4" fmla="*/ 1259692 w 1320071"/>
                <a:gd name="connsiteY4" fmla="*/ 550724 h 766192"/>
                <a:gd name="connsiteX5" fmla="*/ 1215957 w 1320071"/>
                <a:gd name="connsiteY5" fmla="*/ 618399 h 766192"/>
                <a:gd name="connsiteX6" fmla="*/ 208752 w 1320071"/>
                <a:gd name="connsiteY6" fmla="*/ 766192 h 766192"/>
                <a:gd name="connsiteX7" fmla="*/ 0 w 1320071"/>
                <a:gd name="connsiteY7" fmla="*/ 717884 h 766192"/>
                <a:gd name="connsiteX8" fmla="*/ 0 w 1320071"/>
                <a:gd name="connsiteY8" fmla="*/ 46424 h 766192"/>
                <a:gd name="connsiteX0" fmla="*/ 0 w 1320071"/>
                <a:gd name="connsiteY0" fmla="*/ 46424 h 766192"/>
                <a:gd name="connsiteX1" fmla="*/ 46424 w 1320071"/>
                <a:gd name="connsiteY1" fmla="*/ 0 h 766192"/>
                <a:gd name="connsiteX2" fmla="*/ 1273647 w 1320071"/>
                <a:gd name="connsiteY2" fmla="*/ 0 h 766192"/>
                <a:gd name="connsiteX3" fmla="*/ 1320071 w 1320071"/>
                <a:gd name="connsiteY3" fmla="*/ 46424 h 766192"/>
                <a:gd name="connsiteX4" fmla="*/ 1259692 w 1320071"/>
                <a:gd name="connsiteY4" fmla="*/ 550724 h 766192"/>
                <a:gd name="connsiteX5" fmla="*/ 1215957 w 1320071"/>
                <a:gd name="connsiteY5" fmla="*/ 618399 h 766192"/>
                <a:gd name="connsiteX6" fmla="*/ 208752 w 1320071"/>
                <a:gd name="connsiteY6" fmla="*/ 766192 h 766192"/>
                <a:gd name="connsiteX7" fmla="*/ 0 w 1320071"/>
                <a:gd name="connsiteY7" fmla="*/ 717884 h 766192"/>
                <a:gd name="connsiteX8" fmla="*/ 0 w 1320071"/>
                <a:gd name="connsiteY8" fmla="*/ 46424 h 766192"/>
                <a:gd name="connsiteX0" fmla="*/ 0 w 1320071"/>
                <a:gd name="connsiteY0" fmla="*/ 46424 h 766192"/>
                <a:gd name="connsiteX1" fmla="*/ 46424 w 1320071"/>
                <a:gd name="connsiteY1" fmla="*/ 0 h 766192"/>
                <a:gd name="connsiteX2" fmla="*/ 1273647 w 1320071"/>
                <a:gd name="connsiteY2" fmla="*/ 0 h 766192"/>
                <a:gd name="connsiteX3" fmla="*/ 1320071 w 1320071"/>
                <a:gd name="connsiteY3" fmla="*/ 46424 h 766192"/>
                <a:gd name="connsiteX4" fmla="*/ 1259692 w 1320071"/>
                <a:gd name="connsiteY4" fmla="*/ 550724 h 766192"/>
                <a:gd name="connsiteX5" fmla="*/ 1215957 w 1320071"/>
                <a:gd name="connsiteY5" fmla="*/ 618399 h 766192"/>
                <a:gd name="connsiteX6" fmla="*/ 208752 w 1320071"/>
                <a:gd name="connsiteY6" fmla="*/ 766192 h 766192"/>
                <a:gd name="connsiteX7" fmla="*/ 157461 w 1320071"/>
                <a:gd name="connsiteY7" fmla="*/ 710377 h 766192"/>
                <a:gd name="connsiteX8" fmla="*/ 0 w 1320071"/>
                <a:gd name="connsiteY8" fmla="*/ 46424 h 76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071" h="766192">
                  <a:moveTo>
                    <a:pt x="0" y="46424"/>
                  </a:moveTo>
                  <a:cubicBezTo>
                    <a:pt x="0" y="20785"/>
                    <a:pt x="20785" y="0"/>
                    <a:pt x="46424" y="0"/>
                  </a:cubicBezTo>
                  <a:lnTo>
                    <a:pt x="1273647" y="0"/>
                  </a:lnTo>
                  <a:cubicBezTo>
                    <a:pt x="1299286" y="0"/>
                    <a:pt x="1320071" y="20785"/>
                    <a:pt x="1320071" y="46424"/>
                  </a:cubicBezTo>
                  <a:cubicBezTo>
                    <a:pt x="1296217" y="268279"/>
                    <a:pt x="1283459" y="324107"/>
                    <a:pt x="1259692" y="550724"/>
                  </a:cubicBezTo>
                  <a:cubicBezTo>
                    <a:pt x="1259692" y="576363"/>
                    <a:pt x="1241596" y="618399"/>
                    <a:pt x="1215957" y="618399"/>
                  </a:cubicBezTo>
                  <a:lnTo>
                    <a:pt x="208752" y="766192"/>
                  </a:lnTo>
                  <a:cubicBezTo>
                    <a:pt x="183113" y="766192"/>
                    <a:pt x="157461" y="736016"/>
                    <a:pt x="157461" y="710377"/>
                  </a:cubicBezTo>
                  <a:lnTo>
                    <a:pt x="0" y="4642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56"/>
            <p:cNvSpPr/>
            <p:nvPr/>
          </p:nvSpPr>
          <p:spPr>
            <a:xfrm>
              <a:off x="8279247" y="3678054"/>
              <a:ext cx="1028855" cy="626269"/>
            </a:xfrm>
            <a:custGeom>
              <a:avLst/>
              <a:gdLst>
                <a:gd name="connsiteX0" fmla="*/ 0 w 1046661"/>
                <a:gd name="connsiteY0" fmla="*/ 0 h 636517"/>
                <a:gd name="connsiteX1" fmla="*/ 1045369 w 1046661"/>
                <a:gd name="connsiteY1" fmla="*/ 290513 h 636517"/>
                <a:gd name="connsiteX2" fmla="*/ 223838 w 1046661"/>
                <a:gd name="connsiteY2" fmla="*/ 511969 h 636517"/>
                <a:gd name="connsiteX3" fmla="*/ 585788 w 1046661"/>
                <a:gd name="connsiteY3" fmla="*/ 626269 h 636517"/>
                <a:gd name="connsiteX4" fmla="*/ 581025 w 1046661"/>
                <a:gd name="connsiteY4" fmla="*/ 623888 h 636517"/>
                <a:gd name="connsiteX0" fmla="*/ 0 w 1048673"/>
                <a:gd name="connsiteY0" fmla="*/ 0 h 636517"/>
                <a:gd name="connsiteX1" fmla="*/ 1045369 w 1048673"/>
                <a:gd name="connsiteY1" fmla="*/ 290513 h 636517"/>
                <a:gd name="connsiteX2" fmla="*/ 223838 w 1048673"/>
                <a:gd name="connsiteY2" fmla="*/ 511969 h 636517"/>
                <a:gd name="connsiteX3" fmla="*/ 585788 w 1048673"/>
                <a:gd name="connsiteY3" fmla="*/ 626269 h 636517"/>
                <a:gd name="connsiteX4" fmla="*/ 581025 w 1048673"/>
                <a:gd name="connsiteY4" fmla="*/ 623888 h 636517"/>
                <a:gd name="connsiteX0" fmla="*/ 290 w 1048963"/>
                <a:gd name="connsiteY0" fmla="*/ 0 h 636517"/>
                <a:gd name="connsiteX1" fmla="*/ 1045659 w 1048963"/>
                <a:gd name="connsiteY1" fmla="*/ 290513 h 636517"/>
                <a:gd name="connsiteX2" fmla="*/ 224128 w 1048963"/>
                <a:gd name="connsiteY2" fmla="*/ 511969 h 636517"/>
                <a:gd name="connsiteX3" fmla="*/ 586078 w 1048963"/>
                <a:gd name="connsiteY3" fmla="*/ 626269 h 636517"/>
                <a:gd name="connsiteX4" fmla="*/ 581315 w 1048963"/>
                <a:gd name="connsiteY4" fmla="*/ 623888 h 636517"/>
                <a:gd name="connsiteX0" fmla="*/ 329 w 1069446"/>
                <a:gd name="connsiteY0" fmla="*/ 0 h 636517"/>
                <a:gd name="connsiteX1" fmla="*/ 1045698 w 1069446"/>
                <a:gd name="connsiteY1" fmla="*/ 290513 h 636517"/>
                <a:gd name="connsiteX2" fmla="*/ 224167 w 1069446"/>
                <a:gd name="connsiteY2" fmla="*/ 511969 h 636517"/>
                <a:gd name="connsiteX3" fmla="*/ 586117 w 1069446"/>
                <a:gd name="connsiteY3" fmla="*/ 626269 h 636517"/>
                <a:gd name="connsiteX4" fmla="*/ 581354 w 1069446"/>
                <a:gd name="connsiteY4" fmla="*/ 623888 h 636517"/>
                <a:gd name="connsiteX0" fmla="*/ 272 w 1045684"/>
                <a:gd name="connsiteY0" fmla="*/ 0 h 636517"/>
                <a:gd name="connsiteX1" fmla="*/ 1045641 w 1045684"/>
                <a:gd name="connsiteY1" fmla="*/ 290513 h 636517"/>
                <a:gd name="connsiteX2" fmla="*/ 224110 w 1045684"/>
                <a:gd name="connsiteY2" fmla="*/ 511969 h 636517"/>
                <a:gd name="connsiteX3" fmla="*/ 586060 w 1045684"/>
                <a:gd name="connsiteY3" fmla="*/ 626269 h 636517"/>
                <a:gd name="connsiteX4" fmla="*/ 581297 w 1045684"/>
                <a:gd name="connsiteY4" fmla="*/ 623888 h 636517"/>
                <a:gd name="connsiteX0" fmla="*/ 272 w 1045684"/>
                <a:gd name="connsiteY0" fmla="*/ 0 h 656974"/>
                <a:gd name="connsiteX1" fmla="*/ 1045641 w 1045684"/>
                <a:gd name="connsiteY1" fmla="*/ 290513 h 656974"/>
                <a:gd name="connsiteX2" fmla="*/ 224110 w 1045684"/>
                <a:gd name="connsiteY2" fmla="*/ 511969 h 656974"/>
                <a:gd name="connsiteX3" fmla="*/ 586060 w 1045684"/>
                <a:gd name="connsiteY3" fmla="*/ 626269 h 656974"/>
                <a:gd name="connsiteX4" fmla="*/ 581297 w 1045684"/>
                <a:gd name="connsiteY4" fmla="*/ 623888 h 656974"/>
                <a:gd name="connsiteX0" fmla="*/ 261 w 1047629"/>
                <a:gd name="connsiteY0" fmla="*/ 0 h 656974"/>
                <a:gd name="connsiteX1" fmla="*/ 1045630 w 1047629"/>
                <a:gd name="connsiteY1" fmla="*/ 290513 h 656974"/>
                <a:gd name="connsiteX2" fmla="*/ 224099 w 1047629"/>
                <a:gd name="connsiteY2" fmla="*/ 511969 h 656974"/>
                <a:gd name="connsiteX3" fmla="*/ 586049 w 1047629"/>
                <a:gd name="connsiteY3" fmla="*/ 626269 h 656974"/>
                <a:gd name="connsiteX4" fmla="*/ 581286 w 1047629"/>
                <a:gd name="connsiteY4" fmla="*/ 623888 h 656974"/>
                <a:gd name="connsiteX0" fmla="*/ 261 w 1047629"/>
                <a:gd name="connsiteY0" fmla="*/ 0 h 656974"/>
                <a:gd name="connsiteX1" fmla="*/ 1045630 w 1047629"/>
                <a:gd name="connsiteY1" fmla="*/ 290513 h 656974"/>
                <a:gd name="connsiteX2" fmla="*/ 224099 w 1047629"/>
                <a:gd name="connsiteY2" fmla="*/ 511969 h 656974"/>
                <a:gd name="connsiteX3" fmla="*/ 586049 w 1047629"/>
                <a:gd name="connsiteY3" fmla="*/ 626269 h 656974"/>
                <a:gd name="connsiteX4" fmla="*/ 581286 w 1047629"/>
                <a:gd name="connsiteY4" fmla="*/ 623888 h 656974"/>
                <a:gd name="connsiteX0" fmla="*/ 260 w 1047796"/>
                <a:gd name="connsiteY0" fmla="*/ 0 h 656974"/>
                <a:gd name="connsiteX1" fmla="*/ 1045629 w 1047796"/>
                <a:gd name="connsiteY1" fmla="*/ 290513 h 656974"/>
                <a:gd name="connsiteX2" fmla="*/ 224098 w 1047796"/>
                <a:gd name="connsiteY2" fmla="*/ 511969 h 656974"/>
                <a:gd name="connsiteX3" fmla="*/ 586048 w 1047796"/>
                <a:gd name="connsiteY3" fmla="*/ 626269 h 656974"/>
                <a:gd name="connsiteX4" fmla="*/ 581285 w 1047796"/>
                <a:gd name="connsiteY4" fmla="*/ 623888 h 656974"/>
                <a:gd name="connsiteX0" fmla="*/ 0 w 1047628"/>
                <a:gd name="connsiteY0" fmla="*/ 0 h 656974"/>
                <a:gd name="connsiteX1" fmla="*/ 1045369 w 1047628"/>
                <a:gd name="connsiteY1" fmla="*/ 290513 h 656974"/>
                <a:gd name="connsiteX2" fmla="*/ 223838 w 1047628"/>
                <a:gd name="connsiteY2" fmla="*/ 511969 h 656974"/>
                <a:gd name="connsiteX3" fmla="*/ 585788 w 1047628"/>
                <a:gd name="connsiteY3" fmla="*/ 626269 h 656974"/>
                <a:gd name="connsiteX4" fmla="*/ 581025 w 1047628"/>
                <a:gd name="connsiteY4" fmla="*/ 623888 h 656974"/>
                <a:gd name="connsiteX0" fmla="*/ 0 w 1047628"/>
                <a:gd name="connsiteY0" fmla="*/ 0 h 656974"/>
                <a:gd name="connsiteX1" fmla="*/ 1045369 w 1047628"/>
                <a:gd name="connsiteY1" fmla="*/ 290513 h 656974"/>
                <a:gd name="connsiteX2" fmla="*/ 223838 w 1047628"/>
                <a:gd name="connsiteY2" fmla="*/ 511969 h 656974"/>
                <a:gd name="connsiteX3" fmla="*/ 585788 w 1047628"/>
                <a:gd name="connsiteY3" fmla="*/ 626269 h 656974"/>
                <a:gd name="connsiteX4" fmla="*/ 581025 w 1047628"/>
                <a:gd name="connsiteY4" fmla="*/ 623888 h 656974"/>
                <a:gd name="connsiteX0" fmla="*/ 0 w 1047642"/>
                <a:gd name="connsiteY0" fmla="*/ 0 h 656974"/>
                <a:gd name="connsiteX1" fmla="*/ 1045369 w 1047642"/>
                <a:gd name="connsiteY1" fmla="*/ 290513 h 656974"/>
                <a:gd name="connsiteX2" fmla="*/ 223838 w 1047642"/>
                <a:gd name="connsiteY2" fmla="*/ 511969 h 656974"/>
                <a:gd name="connsiteX3" fmla="*/ 585788 w 1047642"/>
                <a:gd name="connsiteY3" fmla="*/ 626269 h 656974"/>
                <a:gd name="connsiteX4" fmla="*/ 581025 w 1047642"/>
                <a:gd name="connsiteY4" fmla="*/ 623888 h 656974"/>
                <a:gd name="connsiteX0" fmla="*/ 0 w 1057303"/>
                <a:gd name="connsiteY0" fmla="*/ 0 h 656974"/>
                <a:gd name="connsiteX1" fmla="*/ 1045369 w 1057303"/>
                <a:gd name="connsiteY1" fmla="*/ 290513 h 656974"/>
                <a:gd name="connsiteX2" fmla="*/ 223838 w 1057303"/>
                <a:gd name="connsiteY2" fmla="*/ 511969 h 656974"/>
                <a:gd name="connsiteX3" fmla="*/ 585788 w 1057303"/>
                <a:gd name="connsiteY3" fmla="*/ 626269 h 656974"/>
                <a:gd name="connsiteX4" fmla="*/ 581025 w 1057303"/>
                <a:gd name="connsiteY4" fmla="*/ 623888 h 656974"/>
                <a:gd name="connsiteX0" fmla="*/ 0 w 1014804"/>
                <a:gd name="connsiteY0" fmla="*/ 0 h 636517"/>
                <a:gd name="connsiteX1" fmla="*/ 1004888 w 1014804"/>
                <a:gd name="connsiteY1" fmla="*/ 323851 h 636517"/>
                <a:gd name="connsiteX2" fmla="*/ 223838 w 1014804"/>
                <a:gd name="connsiteY2" fmla="*/ 511969 h 636517"/>
                <a:gd name="connsiteX3" fmla="*/ 585788 w 1014804"/>
                <a:gd name="connsiteY3" fmla="*/ 626269 h 636517"/>
                <a:gd name="connsiteX4" fmla="*/ 581025 w 1014804"/>
                <a:gd name="connsiteY4" fmla="*/ 623888 h 636517"/>
                <a:gd name="connsiteX0" fmla="*/ 0 w 1040432"/>
                <a:gd name="connsiteY0" fmla="*/ 0 h 636517"/>
                <a:gd name="connsiteX1" fmla="*/ 1004888 w 1040432"/>
                <a:gd name="connsiteY1" fmla="*/ 323851 h 636517"/>
                <a:gd name="connsiteX2" fmla="*/ 223838 w 1040432"/>
                <a:gd name="connsiteY2" fmla="*/ 511969 h 636517"/>
                <a:gd name="connsiteX3" fmla="*/ 585788 w 1040432"/>
                <a:gd name="connsiteY3" fmla="*/ 626269 h 636517"/>
                <a:gd name="connsiteX4" fmla="*/ 581025 w 1040432"/>
                <a:gd name="connsiteY4" fmla="*/ 623888 h 636517"/>
                <a:gd name="connsiteX0" fmla="*/ 0 w 1042960"/>
                <a:gd name="connsiteY0" fmla="*/ 0 h 636517"/>
                <a:gd name="connsiteX1" fmla="*/ 1004888 w 1042960"/>
                <a:gd name="connsiteY1" fmla="*/ 323851 h 636517"/>
                <a:gd name="connsiteX2" fmla="*/ 223838 w 1042960"/>
                <a:gd name="connsiteY2" fmla="*/ 511969 h 636517"/>
                <a:gd name="connsiteX3" fmla="*/ 585788 w 1042960"/>
                <a:gd name="connsiteY3" fmla="*/ 626269 h 636517"/>
                <a:gd name="connsiteX4" fmla="*/ 581025 w 1042960"/>
                <a:gd name="connsiteY4" fmla="*/ 623888 h 636517"/>
                <a:gd name="connsiteX0" fmla="*/ 0 w 1042960"/>
                <a:gd name="connsiteY0" fmla="*/ 0 h 648142"/>
                <a:gd name="connsiteX1" fmla="*/ 1004888 w 1042960"/>
                <a:gd name="connsiteY1" fmla="*/ 323851 h 648142"/>
                <a:gd name="connsiteX2" fmla="*/ 223838 w 1042960"/>
                <a:gd name="connsiteY2" fmla="*/ 511969 h 648142"/>
                <a:gd name="connsiteX3" fmla="*/ 585788 w 1042960"/>
                <a:gd name="connsiteY3" fmla="*/ 626269 h 648142"/>
                <a:gd name="connsiteX4" fmla="*/ 707231 w 1042960"/>
                <a:gd name="connsiteY4" fmla="*/ 642938 h 648142"/>
                <a:gd name="connsiteX0" fmla="*/ 0 w 1042960"/>
                <a:gd name="connsiteY0" fmla="*/ 0 h 626269"/>
                <a:gd name="connsiteX1" fmla="*/ 1004888 w 1042960"/>
                <a:gd name="connsiteY1" fmla="*/ 323851 h 626269"/>
                <a:gd name="connsiteX2" fmla="*/ 223838 w 1042960"/>
                <a:gd name="connsiteY2" fmla="*/ 511969 h 626269"/>
                <a:gd name="connsiteX3" fmla="*/ 585788 w 1042960"/>
                <a:gd name="connsiteY3" fmla="*/ 626269 h 626269"/>
                <a:gd name="connsiteX0" fmla="*/ 0 w 1042960"/>
                <a:gd name="connsiteY0" fmla="*/ 0 h 636764"/>
                <a:gd name="connsiteX1" fmla="*/ 1004888 w 1042960"/>
                <a:gd name="connsiteY1" fmla="*/ 323851 h 636764"/>
                <a:gd name="connsiteX2" fmla="*/ 223838 w 1042960"/>
                <a:gd name="connsiteY2" fmla="*/ 511969 h 636764"/>
                <a:gd name="connsiteX3" fmla="*/ 585788 w 1042960"/>
                <a:gd name="connsiteY3" fmla="*/ 626269 h 636764"/>
                <a:gd name="connsiteX0" fmla="*/ 0 w 1010474"/>
                <a:gd name="connsiteY0" fmla="*/ 0 h 636764"/>
                <a:gd name="connsiteX1" fmla="*/ 1004888 w 1010474"/>
                <a:gd name="connsiteY1" fmla="*/ 323851 h 636764"/>
                <a:gd name="connsiteX2" fmla="*/ 223838 w 1010474"/>
                <a:gd name="connsiteY2" fmla="*/ 511969 h 636764"/>
                <a:gd name="connsiteX3" fmla="*/ 585788 w 1010474"/>
                <a:gd name="connsiteY3" fmla="*/ 626269 h 636764"/>
                <a:gd name="connsiteX0" fmla="*/ 0 w 1002868"/>
                <a:gd name="connsiteY0" fmla="*/ 0 h 627991"/>
                <a:gd name="connsiteX1" fmla="*/ 997744 w 1002868"/>
                <a:gd name="connsiteY1" fmla="*/ 295276 h 627991"/>
                <a:gd name="connsiteX2" fmla="*/ 223838 w 1002868"/>
                <a:gd name="connsiteY2" fmla="*/ 511969 h 627991"/>
                <a:gd name="connsiteX3" fmla="*/ 585788 w 1002868"/>
                <a:gd name="connsiteY3" fmla="*/ 626269 h 627991"/>
                <a:gd name="connsiteX0" fmla="*/ 0 w 1002868"/>
                <a:gd name="connsiteY0" fmla="*/ 0 h 627991"/>
                <a:gd name="connsiteX1" fmla="*/ 997744 w 1002868"/>
                <a:gd name="connsiteY1" fmla="*/ 295276 h 627991"/>
                <a:gd name="connsiteX2" fmla="*/ 223838 w 1002868"/>
                <a:gd name="connsiteY2" fmla="*/ 511969 h 627991"/>
                <a:gd name="connsiteX3" fmla="*/ 585788 w 1002868"/>
                <a:gd name="connsiteY3" fmla="*/ 626269 h 627991"/>
                <a:gd name="connsiteX0" fmla="*/ 0 w 1003222"/>
                <a:gd name="connsiteY0" fmla="*/ 0 h 638440"/>
                <a:gd name="connsiteX1" fmla="*/ 997744 w 1003222"/>
                <a:gd name="connsiteY1" fmla="*/ 295276 h 638440"/>
                <a:gd name="connsiteX2" fmla="*/ 223838 w 1003222"/>
                <a:gd name="connsiteY2" fmla="*/ 511969 h 638440"/>
                <a:gd name="connsiteX3" fmla="*/ 585788 w 1003222"/>
                <a:gd name="connsiteY3" fmla="*/ 626269 h 638440"/>
                <a:gd name="connsiteX0" fmla="*/ 0 w 997946"/>
                <a:gd name="connsiteY0" fmla="*/ 0 h 638440"/>
                <a:gd name="connsiteX1" fmla="*/ 997744 w 997946"/>
                <a:gd name="connsiteY1" fmla="*/ 295276 h 638440"/>
                <a:gd name="connsiteX2" fmla="*/ 223838 w 997946"/>
                <a:gd name="connsiteY2" fmla="*/ 511969 h 638440"/>
                <a:gd name="connsiteX3" fmla="*/ 585788 w 997946"/>
                <a:gd name="connsiteY3" fmla="*/ 626269 h 638440"/>
                <a:gd name="connsiteX0" fmla="*/ 0 w 1024120"/>
                <a:gd name="connsiteY0" fmla="*/ 0 h 628007"/>
                <a:gd name="connsiteX1" fmla="*/ 1023938 w 1024120"/>
                <a:gd name="connsiteY1" fmla="*/ 290514 h 628007"/>
                <a:gd name="connsiteX2" fmla="*/ 223838 w 1024120"/>
                <a:gd name="connsiteY2" fmla="*/ 511969 h 628007"/>
                <a:gd name="connsiteX3" fmla="*/ 585788 w 1024120"/>
                <a:gd name="connsiteY3" fmla="*/ 626269 h 628007"/>
                <a:gd name="connsiteX0" fmla="*/ 0 w 1024057"/>
                <a:gd name="connsiteY0" fmla="*/ 0 h 628007"/>
                <a:gd name="connsiteX1" fmla="*/ 1023938 w 1024057"/>
                <a:gd name="connsiteY1" fmla="*/ 290514 h 628007"/>
                <a:gd name="connsiteX2" fmla="*/ 223838 w 1024057"/>
                <a:gd name="connsiteY2" fmla="*/ 511969 h 628007"/>
                <a:gd name="connsiteX3" fmla="*/ 585788 w 1024057"/>
                <a:gd name="connsiteY3" fmla="*/ 626269 h 628007"/>
                <a:gd name="connsiteX0" fmla="*/ 0 w 1070376"/>
                <a:gd name="connsiteY0" fmla="*/ 0 h 628007"/>
                <a:gd name="connsiteX1" fmla="*/ 1023938 w 1070376"/>
                <a:gd name="connsiteY1" fmla="*/ 290514 h 628007"/>
                <a:gd name="connsiteX2" fmla="*/ 223838 w 1070376"/>
                <a:gd name="connsiteY2" fmla="*/ 511969 h 628007"/>
                <a:gd name="connsiteX3" fmla="*/ 585788 w 1070376"/>
                <a:gd name="connsiteY3" fmla="*/ 626269 h 628007"/>
                <a:gd name="connsiteX0" fmla="*/ 0 w 1035861"/>
                <a:gd name="connsiteY0" fmla="*/ 0 h 628227"/>
                <a:gd name="connsiteX1" fmla="*/ 988220 w 1035861"/>
                <a:gd name="connsiteY1" fmla="*/ 230982 h 628227"/>
                <a:gd name="connsiteX2" fmla="*/ 223838 w 1035861"/>
                <a:gd name="connsiteY2" fmla="*/ 511969 h 628227"/>
                <a:gd name="connsiteX3" fmla="*/ 585788 w 1035861"/>
                <a:gd name="connsiteY3" fmla="*/ 626269 h 628227"/>
                <a:gd name="connsiteX0" fmla="*/ 0 w 1034522"/>
                <a:gd name="connsiteY0" fmla="*/ 0 h 628227"/>
                <a:gd name="connsiteX1" fmla="*/ 988220 w 1034522"/>
                <a:gd name="connsiteY1" fmla="*/ 230982 h 628227"/>
                <a:gd name="connsiteX2" fmla="*/ 223838 w 1034522"/>
                <a:gd name="connsiteY2" fmla="*/ 511969 h 628227"/>
                <a:gd name="connsiteX3" fmla="*/ 585788 w 1034522"/>
                <a:gd name="connsiteY3" fmla="*/ 626269 h 628227"/>
                <a:gd name="connsiteX0" fmla="*/ 0 w 1028855"/>
                <a:gd name="connsiteY0" fmla="*/ 0 h 636500"/>
                <a:gd name="connsiteX1" fmla="*/ 988220 w 1028855"/>
                <a:gd name="connsiteY1" fmla="*/ 230982 h 636500"/>
                <a:gd name="connsiteX2" fmla="*/ 223838 w 1028855"/>
                <a:gd name="connsiteY2" fmla="*/ 511969 h 636500"/>
                <a:gd name="connsiteX3" fmla="*/ 585788 w 1028855"/>
                <a:gd name="connsiteY3" fmla="*/ 626269 h 636500"/>
                <a:gd name="connsiteX0" fmla="*/ 0 w 1028855"/>
                <a:gd name="connsiteY0" fmla="*/ 0 h 626269"/>
                <a:gd name="connsiteX1" fmla="*/ 988220 w 1028855"/>
                <a:gd name="connsiteY1" fmla="*/ 230982 h 626269"/>
                <a:gd name="connsiteX2" fmla="*/ 223838 w 1028855"/>
                <a:gd name="connsiteY2" fmla="*/ 511969 h 626269"/>
                <a:gd name="connsiteX3" fmla="*/ 585788 w 1028855"/>
                <a:gd name="connsiteY3" fmla="*/ 626269 h 626269"/>
              </a:gdLst>
              <a:ahLst/>
              <a:cxnLst>
                <a:cxn ang="0">
                  <a:pos x="connsiteX0" y="connsiteY0"/>
                </a:cxn>
                <a:cxn ang="0">
                  <a:pos x="connsiteX1" y="connsiteY1"/>
                </a:cxn>
                <a:cxn ang="0">
                  <a:pos x="connsiteX2" y="connsiteY2"/>
                </a:cxn>
                <a:cxn ang="0">
                  <a:pos x="connsiteX3" y="connsiteY3"/>
                </a:cxn>
              </a:cxnLst>
              <a:rect l="l" t="t" r="r" b="b"/>
              <a:pathLst>
                <a:path w="1028855" h="626269">
                  <a:moveTo>
                    <a:pt x="0" y="0"/>
                  </a:moveTo>
                  <a:cubicBezTo>
                    <a:pt x="34925" y="383580"/>
                    <a:pt x="722313" y="86123"/>
                    <a:pt x="988220" y="230982"/>
                  </a:cubicBezTo>
                  <a:cubicBezTo>
                    <a:pt x="1254127" y="375841"/>
                    <a:pt x="124223" y="360363"/>
                    <a:pt x="223838" y="511969"/>
                  </a:cubicBezTo>
                  <a:cubicBezTo>
                    <a:pt x="323453" y="663575"/>
                    <a:pt x="571898" y="585391"/>
                    <a:pt x="585788" y="626269"/>
                  </a:cubicBezTo>
                </a:path>
              </a:pathLst>
            </a:custGeom>
            <a:noFill/>
            <a:ln w="44450">
              <a:solidFill>
                <a:srgbClr val="133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Ellipse 57"/>
            <p:cNvSpPr/>
            <p:nvPr/>
          </p:nvSpPr>
          <p:spPr>
            <a:xfrm>
              <a:off x="8615308" y="3675271"/>
              <a:ext cx="326285" cy="3168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6642100" y="1855343"/>
              <a:ext cx="1920875" cy="12541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Trapèze 59"/>
            <p:cNvSpPr/>
            <p:nvPr/>
          </p:nvSpPr>
          <p:spPr>
            <a:xfrm>
              <a:off x="7181850" y="3291400"/>
              <a:ext cx="733425" cy="327655"/>
            </a:xfrm>
            <a:prstGeom prst="trapezoid">
              <a:avLst>
                <a:gd name="adj" fmla="val 22302"/>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6612732" y="3566668"/>
              <a:ext cx="635793" cy="52387"/>
            </a:xfrm>
            <a:prstGeom prst="rect">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Arrondir un rectangle avec un coin du même côté 61"/>
            <p:cNvSpPr/>
            <p:nvPr/>
          </p:nvSpPr>
          <p:spPr>
            <a:xfrm rot="16200000">
              <a:off x="8429309" y="3063428"/>
              <a:ext cx="103040" cy="1033320"/>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à coins arrondis 19"/>
            <p:cNvSpPr/>
            <p:nvPr/>
          </p:nvSpPr>
          <p:spPr>
            <a:xfrm rot="60000">
              <a:off x="7798493" y="2621686"/>
              <a:ext cx="1336641" cy="770216"/>
            </a:xfrm>
            <a:custGeom>
              <a:avLst/>
              <a:gdLst>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320071 w 1320071"/>
                <a:gd name="connsiteY4" fmla="*/ 717884 h 764308"/>
                <a:gd name="connsiteX5" fmla="*/ 1273647 w 1320071"/>
                <a:gd name="connsiteY5" fmla="*/ 764308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8687 w 1320071"/>
                <a:gd name="connsiteY4" fmla="*/ 721512 h 764308"/>
                <a:gd name="connsiteX5" fmla="*/ 1273647 w 1320071"/>
                <a:gd name="connsiteY5" fmla="*/ 764308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8687 w 1320071"/>
                <a:gd name="connsiteY4" fmla="*/ 721512 h 764308"/>
                <a:gd name="connsiteX5" fmla="*/ 1273647 w 1320071"/>
                <a:gd name="connsiteY5" fmla="*/ 764308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8687 w 1320071"/>
                <a:gd name="connsiteY4" fmla="*/ 721512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6264 w 1320071"/>
                <a:gd name="connsiteY4" fmla="*/ 719172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46264 w 1320071"/>
                <a:gd name="connsiteY4" fmla="*/ 719172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34359 w 1320071"/>
                <a:gd name="connsiteY4" fmla="*/ 719380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36741 w 1320071"/>
                <a:gd name="connsiteY4" fmla="*/ 719338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36741 w 1320071"/>
                <a:gd name="connsiteY4" fmla="*/ 719338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59692 w 1320071"/>
                <a:gd name="connsiteY4" fmla="*/ 550724 h 764308"/>
                <a:gd name="connsiteX5" fmla="*/ 1187852 w 1320071"/>
                <a:gd name="connsiteY5" fmla="*/ 761042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59692 w 1320071"/>
                <a:gd name="connsiteY4" fmla="*/ 550724 h 764308"/>
                <a:gd name="connsiteX5" fmla="*/ 1215957 w 1320071"/>
                <a:gd name="connsiteY5" fmla="*/ 618399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4308"/>
                <a:gd name="connsiteX1" fmla="*/ 46424 w 1320071"/>
                <a:gd name="connsiteY1" fmla="*/ 0 h 764308"/>
                <a:gd name="connsiteX2" fmla="*/ 1273647 w 1320071"/>
                <a:gd name="connsiteY2" fmla="*/ 0 h 764308"/>
                <a:gd name="connsiteX3" fmla="*/ 1320071 w 1320071"/>
                <a:gd name="connsiteY3" fmla="*/ 46424 h 764308"/>
                <a:gd name="connsiteX4" fmla="*/ 1259692 w 1320071"/>
                <a:gd name="connsiteY4" fmla="*/ 550724 h 764308"/>
                <a:gd name="connsiteX5" fmla="*/ 1215957 w 1320071"/>
                <a:gd name="connsiteY5" fmla="*/ 618399 h 764308"/>
                <a:gd name="connsiteX6" fmla="*/ 46424 w 1320071"/>
                <a:gd name="connsiteY6" fmla="*/ 764308 h 764308"/>
                <a:gd name="connsiteX7" fmla="*/ 0 w 1320071"/>
                <a:gd name="connsiteY7" fmla="*/ 717884 h 764308"/>
                <a:gd name="connsiteX8" fmla="*/ 0 w 1320071"/>
                <a:gd name="connsiteY8" fmla="*/ 46424 h 764308"/>
                <a:gd name="connsiteX0" fmla="*/ 0 w 1320071"/>
                <a:gd name="connsiteY0" fmla="*/ 46424 h 766192"/>
                <a:gd name="connsiteX1" fmla="*/ 46424 w 1320071"/>
                <a:gd name="connsiteY1" fmla="*/ 0 h 766192"/>
                <a:gd name="connsiteX2" fmla="*/ 1273647 w 1320071"/>
                <a:gd name="connsiteY2" fmla="*/ 0 h 766192"/>
                <a:gd name="connsiteX3" fmla="*/ 1320071 w 1320071"/>
                <a:gd name="connsiteY3" fmla="*/ 46424 h 766192"/>
                <a:gd name="connsiteX4" fmla="*/ 1259692 w 1320071"/>
                <a:gd name="connsiteY4" fmla="*/ 550724 h 766192"/>
                <a:gd name="connsiteX5" fmla="*/ 1215957 w 1320071"/>
                <a:gd name="connsiteY5" fmla="*/ 618399 h 766192"/>
                <a:gd name="connsiteX6" fmla="*/ 208752 w 1320071"/>
                <a:gd name="connsiteY6" fmla="*/ 766192 h 766192"/>
                <a:gd name="connsiteX7" fmla="*/ 0 w 1320071"/>
                <a:gd name="connsiteY7" fmla="*/ 717884 h 766192"/>
                <a:gd name="connsiteX8" fmla="*/ 0 w 1320071"/>
                <a:gd name="connsiteY8" fmla="*/ 46424 h 766192"/>
                <a:gd name="connsiteX0" fmla="*/ 0 w 1320071"/>
                <a:gd name="connsiteY0" fmla="*/ 46424 h 766192"/>
                <a:gd name="connsiteX1" fmla="*/ 46424 w 1320071"/>
                <a:gd name="connsiteY1" fmla="*/ 0 h 766192"/>
                <a:gd name="connsiteX2" fmla="*/ 1273647 w 1320071"/>
                <a:gd name="connsiteY2" fmla="*/ 0 h 766192"/>
                <a:gd name="connsiteX3" fmla="*/ 1320071 w 1320071"/>
                <a:gd name="connsiteY3" fmla="*/ 46424 h 766192"/>
                <a:gd name="connsiteX4" fmla="*/ 1259692 w 1320071"/>
                <a:gd name="connsiteY4" fmla="*/ 550724 h 766192"/>
                <a:gd name="connsiteX5" fmla="*/ 1215957 w 1320071"/>
                <a:gd name="connsiteY5" fmla="*/ 618399 h 766192"/>
                <a:gd name="connsiteX6" fmla="*/ 208752 w 1320071"/>
                <a:gd name="connsiteY6" fmla="*/ 766192 h 766192"/>
                <a:gd name="connsiteX7" fmla="*/ 0 w 1320071"/>
                <a:gd name="connsiteY7" fmla="*/ 717884 h 766192"/>
                <a:gd name="connsiteX8" fmla="*/ 0 w 1320071"/>
                <a:gd name="connsiteY8" fmla="*/ 46424 h 766192"/>
                <a:gd name="connsiteX0" fmla="*/ 0 w 1320071"/>
                <a:gd name="connsiteY0" fmla="*/ 46424 h 766192"/>
                <a:gd name="connsiteX1" fmla="*/ 46424 w 1320071"/>
                <a:gd name="connsiteY1" fmla="*/ 0 h 766192"/>
                <a:gd name="connsiteX2" fmla="*/ 1273647 w 1320071"/>
                <a:gd name="connsiteY2" fmla="*/ 0 h 766192"/>
                <a:gd name="connsiteX3" fmla="*/ 1320071 w 1320071"/>
                <a:gd name="connsiteY3" fmla="*/ 46424 h 766192"/>
                <a:gd name="connsiteX4" fmla="*/ 1259692 w 1320071"/>
                <a:gd name="connsiteY4" fmla="*/ 550724 h 766192"/>
                <a:gd name="connsiteX5" fmla="*/ 1215957 w 1320071"/>
                <a:gd name="connsiteY5" fmla="*/ 618399 h 766192"/>
                <a:gd name="connsiteX6" fmla="*/ 208752 w 1320071"/>
                <a:gd name="connsiteY6" fmla="*/ 766192 h 766192"/>
                <a:gd name="connsiteX7" fmla="*/ 157461 w 1320071"/>
                <a:gd name="connsiteY7" fmla="*/ 710377 h 766192"/>
                <a:gd name="connsiteX8" fmla="*/ 0 w 1320071"/>
                <a:gd name="connsiteY8" fmla="*/ 46424 h 76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071" h="766192">
                  <a:moveTo>
                    <a:pt x="0" y="46424"/>
                  </a:moveTo>
                  <a:cubicBezTo>
                    <a:pt x="0" y="20785"/>
                    <a:pt x="20785" y="0"/>
                    <a:pt x="46424" y="0"/>
                  </a:cubicBezTo>
                  <a:lnTo>
                    <a:pt x="1273647" y="0"/>
                  </a:lnTo>
                  <a:cubicBezTo>
                    <a:pt x="1299286" y="0"/>
                    <a:pt x="1320071" y="20785"/>
                    <a:pt x="1320071" y="46424"/>
                  </a:cubicBezTo>
                  <a:cubicBezTo>
                    <a:pt x="1296217" y="268279"/>
                    <a:pt x="1283459" y="324107"/>
                    <a:pt x="1259692" y="550724"/>
                  </a:cubicBezTo>
                  <a:cubicBezTo>
                    <a:pt x="1259692" y="576363"/>
                    <a:pt x="1241596" y="618399"/>
                    <a:pt x="1215957" y="618399"/>
                  </a:cubicBezTo>
                  <a:lnTo>
                    <a:pt x="208752" y="766192"/>
                  </a:lnTo>
                  <a:cubicBezTo>
                    <a:pt x="183113" y="766192"/>
                    <a:pt x="157461" y="736016"/>
                    <a:pt x="157461" y="710377"/>
                  </a:cubicBezTo>
                  <a:lnTo>
                    <a:pt x="0" y="464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7887401" y="3727982"/>
              <a:ext cx="216694" cy="214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8672513" y="3727982"/>
              <a:ext cx="216694" cy="214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24"/>
            <p:cNvSpPr/>
            <p:nvPr/>
          </p:nvSpPr>
          <p:spPr>
            <a:xfrm>
              <a:off x="8615309" y="4200195"/>
              <a:ext cx="454904" cy="188120"/>
            </a:xfrm>
            <a:custGeom>
              <a:avLst/>
              <a:gdLst>
                <a:gd name="connsiteX0" fmla="*/ 0 w 452438"/>
                <a:gd name="connsiteY0" fmla="*/ 116682 h 233363"/>
                <a:gd name="connsiteX1" fmla="*/ 226219 w 452438"/>
                <a:gd name="connsiteY1" fmla="*/ 0 h 233363"/>
                <a:gd name="connsiteX2" fmla="*/ 452438 w 452438"/>
                <a:gd name="connsiteY2" fmla="*/ 116682 h 233363"/>
                <a:gd name="connsiteX3" fmla="*/ 226219 w 452438"/>
                <a:gd name="connsiteY3" fmla="*/ 233364 h 233363"/>
                <a:gd name="connsiteX4" fmla="*/ 0 w 452438"/>
                <a:gd name="connsiteY4" fmla="*/ 116682 h 233363"/>
                <a:gd name="connsiteX0" fmla="*/ 1 w 452439"/>
                <a:gd name="connsiteY0" fmla="*/ 116682 h 188120"/>
                <a:gd name="connsiteX1" fmla="*/ 226220 w 452439"/>
                <a:gd name="connsiteY1" fmla="*/ 0 h 188120"/>
                <a:gd name="connsiteX2" fmla="*/ 452439 w 452439"/>
                <a:gd name="connsiteY2" fmla="*/ 116682 h 188120"/>
                <a:gd name="connsiteX3" fmla="*/ 223838 w 452439"/>
                <a:gd name="connsiteY3" fmla="*/ 188120 h 188120"/>
                <a:gd name="connsiteX4" fmla="*/ 1 w 452439"/>
                <a:gd name="connsiteY4" fmla="*/ 116682 h 188120"/>
                <a:gd name="connsiteX0" fmla="*/ 55 w 452493"/>
                <a:gd name="connsiteY0" fmla="*/ 116682 h 188120"/>
                <a:gd name="connsiteX1" fmla="*/ 226274 w 452493"/>
                <a:gd name="connsiteY1" fmla="*/ 0 h 188120"/>
                <a:gd name="connsiteX2" fmla="*/ 452493 w 452493"/>
                <a:gd name="connsiteY2" fmla="*/ 116682 h 188120"/>
                <a:gd name="connsiteX3" fmla="*/ 223892 w 452493"/>
                <a:gd name="connsiteY3" fmla="*/ 188120 h 188120"/>
                <a:gd name="connsiteX4" fmla="*/ 55 w 452493"/>
                <a:gd name="connsiteY4" fmla="*/ 116682 h 188120"/>
                <a:gd name="connsiteX0" fmla="*/ 55 w 454904"/>
                <a:gd name="connsiteY0" fmla="*/ 116682 h 188120"/>
                <a:gd name="connsiteX1" fmla="*/ 226274 w 454904"/>
                <a:gd name="connsiteY1" fmla="*/ 0 h 188120"/>
                <a:gd name="connsiteX2" fmla="*/ 452493 w 454904"/>
                <a:gd name="connsiteY2" fmla="*/ 116682 h 188120"/>
                <a:gd name="connsiteX3" fmla="*/ 223892 w 454904"/>
                <a:gd name="connsiteY3" fmla="*/ 188120 h 188120"/>
                <a:gd name="connsiteX4" fmla="*/ 55 w 454904"/>
                <a:gd name="connsiteY4" fmla="*/ 116682 h 18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904" h="188120">
                  <a:moveTo>
                    <a:pt x="55" y="116682"/>
                  </a:moveTo>
                  <a:cubicBezTo>
                    <a:pt x="2834" y="56754"/>
                    <a:pt x="101337" y="0"/>
                    <a:pt x="226274" y="0"/>
                  </a:cubicBezTo>
                  <a:cubicBezTo>
                    <a:pt x="351211" y="0"/>
                    <a:pt x="452493" y="52240"/>
                    <a:pt x="452493" y="116682"/>
                  </a:cubicBezTo>
                  <a:cubicBezTo>
                    <a:pt x="473924" y="176361"/>
                    <a:pt x="348829" y="188120"/>
                    <a:pt x="223892" y="188120"/>
                  </a:cubicBezTo>
                  <a:cubicBezTo>
                    <a:pt x="98955" y="188120"/>
                    <a:pt x="-2724" y="176610"/>
                    <a:pt x="55" y="116682"/>
                  </a:cubicBezTo>
                  <a:close/>
                </a:path>
              </a:pathLst>
            </a:cu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Arrondir un rectangle avec un coin du même côté 66"/>
            <p:cNvSpPr/>
            <p:nvPr/>
          </p:nvSpPr>
          <p:spPr>
            <a:xfrm rot="10071660">
              <a:off x="7798403" y="2500730"/>
              <a:ext cx="91677" cy="1167939"/>
            </a:xfrm>
            <a:prstGeom prst="round2SameRect">
              <a:avLst>
                <a:gd name="adj1" fmla="val 50000"/>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Arrondir un rectangle avec un coin du même côté 67"/>
            <p:cNvSpPr/>
            <p:nvPr/>
          </p:nvSpPr>
          <p:spPr>
            <a:xfrm rot="17148031">
              <a:off x="7589263" y="2297950"/>
              <a:ext cx="95325" cy="35181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Arrondir un rectangle avec un coin du même côté 68"/>
            <p:cNvSpPr/>
            <p:nvPr/>
          </p:nvSpPr>
          <p:spPr>
            <a:xfrm rot="10071660">
              <a:off x="7846088" y="2470439"/>
              <a:ext cx="91677" cy="11679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1" name="Groupe 70"/>
          <p:cNvGrpSpPr>
            <a:grpSpLocks noChangeAspect="1"/>
          </p:cNvGrpSpPr>
          <p:nvPr/>
        </p:nvGrpSpPr>
        <p:grpSpPr>
          <a:xfrm>
            <a:off x="3970319" y="5052919"/>
            <a:ext cx="1751581" cy="1283283"/>
            <a:chOff x="3500598" y="947876"/>
            <a:chExt cx="4469495" cy="3274544"/>
          </a:xfrm>
        </p:grpSpPr>
        <p:sp>
          <p:nvSpPr>
            <p:cNvPr id="72" name="Rectangle à coins arrondis 71"/>
            <p:cNvSpPr/>
            <p:nvPr/>
          </p:nvSpPr>
          <p:spPr>
            <a:xfrm>
              <a:off x="3500598" y="947876"/>
              <a:ext cx="4082456" cy="2912924"/>
            </a:xfrm>
            <a:prstGeom prst="roundRect">
              <a:avLst>
                <a:gd name="adj" fmla="val 12076"/>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à coins arrondis 72"/>
            <p:cNvSpPr/>
            <p:nvPr/>
          </p:nvSpPr>
          <p:spPr>
            <a:xfrm rot="342865">
              <a:off x="6280739" y="1157804"/>
              <a:ext cx="1689354" cy="3064616"/>
            </a:xfrm>
            <a:prstGeom prst="roundRect">
              <a:avLst>
                <a:gd name="adj" fmla="val 1714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à coins arrondis 73"/>
            <p:cNvSpPr/>
            <p:nvPr/>
          </p:nvSpPr>
          <p:spPr>
            <a:xfrm>
              <a:off x="4036291" y="1108364"/>
              <a:ext cx="3343564" cy="2558472"/>
            </a:xfrm>
            <a:prstGeom prst="roundRect">
              <a:avLst>
                <a:gd name="adj" fmla="val 908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p:cNvSpPr/>
            <p:nvPr/>
          </p:nvSpPr>
          <p:spPr>
            <a:xfrm>
              <a:off x="3611417" y="2257425"/>
              <a:ext cx="284307" cy="28740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6" name="Groupe 75"/>
            <p:cNvGrpSpPr/>
            <p:nvPr/>
          </p:nvGrpSpPr>
          <p:grpSpPr>
            <a:xfrm rot="342865">
              <a:off x="6421228" y="1290947"/>
              <a:ext cx="1426369" cy="2831306"/>
              <a:chOff x="8963025" y="2244040"/>
              <a:chExt cx="1426369" cy="2831306"/>
            </a:xfrm>
          </p:grpSpPr>
          <p:sp>
            <p:nvSpPr>
              <p:cNvPr id="77" name="Rectangle à coins arrondis 76"/>
              <p:cNvSpPr/>
              <p:nvPr/>
            </p:nvSpPr>
            <p:spPr>
              <a:xfrm>
                <a:off x="8963025" y="2244040"/>
                <a:ext cx="1426369" cy="2831306"/>
              </a:xfrm>
              <a:prstGeom prst="roundRect">
                <a:avLst>
                  <a:gd name="adj" fmla="val 171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à coins arrondis 77"/>
              <p:cNvSpPr/>
              <p:nvPr/>
            </p:nvSpPr>
            <p:spPr>
              <a:xfrm>
                <a:off x="9472613" y="2366963"/>
                <a:ext cx="385762" cy="595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9534525" y="4712494"/>
                <a:ext cx="266700" cy="2643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9090025" y="2544832"/>
                <a:ext cx="1158875" cy="20684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82" name="Interdiction 81"/>
          <p:cNvSpPr>
            <a:spLocks noChangeAspect="1"/>
          </p:cNvSpPr>
          <p:nvPr/>
        </p:nvSpPr>
        <p:spPr>
          <a:xfrm>
            <a:off x="8200109" y="4156418"/>
            <a:ext cx="348828" cy="348828"/>
          </a:xfrm>
          <a:prstGeom prst="noSmoking">
            <a:avLst>
              <a:gd name="adj" fmla="val 12140"/>
            </a:avLst>
          </a:prstGeom>
          <a:solidFill>
            <a:srgbClr val="13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3038299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a:xfrm>
            <a:off x="0" y="2501821"/>
            <a:ext cx="12192000" cy="2048766"/>
          </a:xfrm>
        </p:spPr>
        <p:txBody>
          <a:bodyPr/>
          <a:lstStyle/>
          <a:p>
            <a:pPr algn="ctr"/>
            <a:r>
              <a:rPr lang="fr-FR" dirty="0" smtClean="0"/>
              <a:t>Gérer ma trésorerie </a:t>
            </a:r>
          </a:p>
          <a:p>
            <a:pPr algn="ctr"/>
            <a:r>
              <a:rPr lang="fr-FR" dirty="0" smtClean="0"/>
              <a:t>au quotidien</a:t>
            </a:r>
            <a:endParaRPr lang="fr-FR" dirty="0"/>
          </a:p>
        </p:txBody>
      </p:sp>
    </p:spTree>
    <p:extLst>
      <p:ext uri="{BB962C8B-B14F-4D97-AF65-F5344CB8AC3E}">
        <p14:creationId xmlns:p14="http://schemas.microsoft.com/office/powerpoint/2010/main" xmlns="" val="2255062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ctr"/>
            <a:r>
              <a:rPr lang="fr-FR" dirty="0" smtClean="0"/>
              <a:t>Pourquoi gérer la trésorerie</a:t>
            </a:r>
            <a:endParaRPr lang="fr-FR" dirty="0"/>
          </a:p>
        </p:txBody>
      </p:sp>
    </p:spTree>
    <p:extLst>
      <p:ext uri="{BB962C8B-B14F-4D97-AF65-F5344CB8AC3E}">
        <p14:creationId xmlns:p14="http://schemas.microsoft.com/office/powerpoint/2010/main" xmlns="" val="134882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79336" y="1155628"/>
            <a:ext cx="4730590" cy="1678408"/>
          </a:xfrm>
        </p:spPr>
        <p:txBody>
          <a:bodyPr/>
          <a:lstStyle/>
          <a:p>
            <a:r>
              <a:rPr lang="fr-FR" b="1" dirty="0" smtClean="0"/>
              <a:t>Visualiser rapidement </a:t>
            </a:r>
          </a:p>
          <a:p>
            <a:r>
              <a:rPr lang="fr-FR" dirty="0" smtClean="0"/>
              <a:t>ma situation bancaire pour </a:t>
            </a:r>
          </a:p>
          <a:p>
            <a:r>
              <a:rPr lang="fr-FR" dirty="0"/>
              <a:t>e</a:t>
            </a:r>
            <a:r>
              <a:rPr lang="fr-FR" dirty="0" smtClean="0"/>
              <a:t>ffectuer les opérations</a:t>
            </a:r>
          </a:p>
        </p:txBody>
      </p:sp>
      <p:sp>
        <p:nvSpPr>
          <p:cNvPr id="4" name="Espace réservé du texte 1"/>
          <p:cNvSpPr txBox="1">
            <a:spLocks/>
          </p:cNvSpPr>
          <p:nvPr/>
        </p:nvSpPr>
        <p:spPr>
          <a:xfrm>
            <a:off x="6999082" y="1155628"/>
            <a:ext cx="5168210" cy="1678408"/>
          </a:xfrm>
          <a:prstGeom prst="rect">
            <a:avLst/>
          </a:prstGeom>
        </p:spPr>
        <p:txBody>
          <a:bodyPr vert="horz" wrap="non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fr-FR" sz="3200" kern="1200" dirty="0" smtClean="0">
                <a:solidFill>
                  <a:srgbClr val="003C82"/>
                </a:solidFill>
                <a:latin typeface="Gill Sans Std"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smtClean="0"/>
              <a:t>Anticiper mes règlements</a:t>
            </a:r>
          </a:p>
          <a:p>
            <a:r>
              <a:rPr lang="fr-FR" b="1" dirty="0" smtClean="0"/>
              <a:t>et mes entrées </a:t>
            </a:r>
            <a:r>
              <a:rPr lang="fr-FR" dirty="0" smtClean="0"/>
              <a:t>avec un </a:t>
            </a:r>
          </a:p>
          <a:p>
            <a:r>
              <a:rPr lang="fr-FR" dirty="0" smtClean="0"/>
              <a:t>outil prévisionnel simple</a:t>
            </a:r>
          </a:p>
        </p:txBody>
      </p:sp>
      <p:sp>
        <p:nvSpPr>
          <p:cNvPr id="5" name="Espace réservé du texte 1"/>
          <p:cNvSpPr txBox="1">
            <a:spLocks/>
          </p:cNvSpPr>
          <p:nvPr/>
        </p:nvSpPr>
        <p:spPr>
          <a:xfrm>
            <a:off x="2962342" y="3683239"/>
            <a:ext cx="4723794" cy="1678408"/>
          </a:xfrm>
          <a:prstGeom prst="rect">
            <a:avLst/>
          </a:prstGeom>
        </p:spPr>
        <p:txBody>
          <a:bodyPr vert="horz" wrap="non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fr-FR" sz="3200" kern="1200" dirty="0" smtClean="0">
                <a:solidFill>
                  <a:srgbClr val="003C82"/>
                </a:solidFill>
                <a:latin typeface="Gill Sans Std"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smtClean="0"/>
              <a:t>Valider mes opérations </a:t>
            </a:r>
          </a:p>
          <a:p>
            <a:r>
              <a:rPr lang="fr-FR" b="1" dirty="0"/>
              <a:t>à</a:t>
            </a:r>
            <a:r>
              <a:rPr lang="fr-FR" b="1" dirty="0" smtClean="0"/>
              <a:t> distance </a:t>
            </a:r>
            <a:r>
              <a:rPr lang="fr-FR" dirty="0" smtClean="0"/>
              <a:t>pour sécuriser</a:t>
            </a:r>
          </a:p>
          <a:p>
            <a:r>
              <a:rPr lang="fr-FR" dirty="0" smtClean="0"/>
              <a:t>mes flux</a:t>
            </a:r>
            <a:endParaRPr lang="fr-FR" dirty="0"/>
          </a:p>
        </p:txBody>
      </p:sp>
    </p:spTree>
    <p:extLst>
      <p:ext uri="{BB962C8B-B14F-4D97-AF65-F5344CB8AC3E}">
        <p14:creationId xmlns:p14="http://schemas.microsoft.com/office/powerpoint/2010/main" xmlns="" val="2296250275"/>
      </p:ext>
    </p:extLst>
  </p:cSld>
  <p:clrMapOvr>
    <a:masterClrMapping/>
  </p:clrMapOvr>
</p:sld>
</file>

<file path=ppt/theme/theme1.xml><?xml version="1.0" encoding="utf-8"?>
<a:theme xmlns:a="http://schemas.openxmlformats.org/drawingml/2006/main" name="Thème Office">
  <a:themeElements>
    <a:clrScheme name="Personnalisé 1">
      <a:dk1>
        <a:srgbClr val="133176"/>
      </a:dk1>
      <a:lt1>
        <a:sysClr val="window" lastClr="FFFFFF"/>
      </a:lt1>
      <a:dk2>
        <a:srgbClr val="00B0F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P Standard">
      <a:majorFont>
        <a:latin typeface="Gill Sans Std"/>
        <a:ea typeface=""/>
        <a:cs typeface=""/>
      </a:majorFont>
      <a:minorFont>
        <a:latin typeface="Gill Sans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6045</TotalTime>
  <Words>809</Words>
  <Application>Microsoft Office PowerPoint</Application>
  <PresentationFormat>Personnalisé</PresentationFormat>
  <Paragraphs>195</Paragraphs>
  <Slides>21</Slides>
  <Notes>13</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Les flux bancaires de demain </vt:lpstr>
      <vt:lpstr>Diapositive 2</vt:lpstr>
      <vt:lpstr>Diapositive 3</vt:lpstr>
      <vt:lpstr>E-commerce ou e-paiement ?</vt:lpstr>
      <vt:lpstr>Paiement par e-mail</vt:lpstr>
      <vt:lpstr>Le e-paiement B2B</vt:lpstr>
      <vt:lpstr>Diapositive 7</vt:lpstr>
      <vt:lpstr>Diapositive 8</vt:lpstr>
      <vt:lpstr>Diapositive 9</vt:lpstr>
      <vt:lpstr>Les outils pour gérer ma trésorerie</vt:lpstr>
      <vt:lpstr>LE FINANCEMENT COURT TERME</vt:lpstr>
      <vt:lpstr>Diapositive 12</vt:lpstr>
      <vt:lpstr>Diapositive 13</vt:lpstr>
      <vt:lpstr>Diapositive 14</vt:lpstr>
      <vt:lpstr>Diapositive 15</vt:lpstr>
      <vt:lpstr>DSP 2</vt:lpstr>
      <vt:lpstr>DSP 2</vt:lpstr>
      <vt:lpstr>DSP 2</vt:lpstr>
      <vt:lpstr>Le virement instantané (Instant payment)</vt:lpstr>
      <vt:lpstr>Diapositive 20</vt:lpstr>
      <vt:lpstr>Diapositive 21</vt:lpstr>
    </vt:vector>
  </TitlesOfParts>
  <Company>Banque Populaire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D’ÉTAPE</dc:title>
  <dc:creator>SANCET Caroline (ATSAN09)</dc:creator>
  <cp:lastModifiedBy>francoise</cp:lastModifiedBy>
  <cp:revision>298</cp:revision>
  <dcterms:created xsi:type="dcterms:W3CDTF">2015-08-24T08:17:54Z</dcterms:created>
  <dcterms:modified xsi:type="dcterms:W3CDTF">2017-12-19T11:07:26Z</dcterms:modified>
</cp:coreProperties>
</file>